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Lst>
  <p:notesMasterIdLst>
    <p:notesMasterId r:id="rId25"/>
  </p:notesMasterIdLst>
  <p:handoutMasterIdLst>
    <p:handoutMasterId r:id="rId26"/>
  </p:handoutMasterIdLst>
  <p:sldIdLst>
    <p:sldId id="257" r:id="rId2"/>
    <p:sldId id="261" r:id="rId3"/>
    <p:sldId id="264" r:id="rId4"/>
    <p:sldId id="265" r:id="rId5"/>
    <p:sldId id="262" r:id="rId6"/>
    <p:sldId id="266" r:id="rId7"/>
    <p:sldId id="267" r:id="rId8"/>
    <p:sldId id="263" r:id="rId9"/>
    <p:sldId id="276" r:id="rId10"/>
    <p:sldId id="268" r:id="rId11"/>
    <p:sldId id="277" r:id="rId12"/>
    <p:sldId id="278" r:id="rId13"/>
    <p:sldId id="258" r:id="rId14"/>
    <p:sldId id="269" r:id="rId15"/>
    <p:sldId id="259" r:id="rId16"/>
    <p:sldId id="271" r:id="rId17"/>
    <p:sldId id="270" r:id="rId18"/>
    <p:sldId id="272" r:id="rId19"/>
    <p:sldId id="273" r:id="rId20"/>
    <p:sldId id="274" r:id="rId21"/>
    <p:sldId id="275" r:id="rId22"/>
    <p:sldId id="281" r:id="rId23"/>
    <p:sldId id="280" r:id="rId24"/>
  </p:sldIdLst>
  <p:sldSz cx="9144000" cy="6858000" type="screen4x3"/>
  <p:notesSz cx="7010400" cy="9296400"/>
  <p:defaultTextStyle>
    <a:defPPr>
      <a:defRPr lang="en-US"/>
    </a:defPPr>
    <a:lvl1pPr algn="l" rtl="0" fontAlgn="base">
      <a:spcBef>
        <a:spcPct val="0"/>
      </a:spcBef>
      <a:spcAft>
        <a:spcPct val="0"/>
      </a:spcAft>
      <a:defRPr sz="8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8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8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8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8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8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8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8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800" kern="1200">
        <a:solidFill>
          <a:schemeClr val="tx1"/>
        </a:solidFill>
        <a:latin typeface="Arial" pitchFamily="34" charset="0"/>
        <a:ea typeface="ＭＳ Ｐゴシック" pitchFamily="34" charset="-128"/>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ne Talvacchio" initials="AMT" lastIdx="40" clrIdx="0"/>
  <p:cmAuthor id="1" name="Kevin Gotchet" initials="KG" lastIdx="7" clrIdx="1"/>
  <p:cmAuthor id="2" name="Stephenv" initials="S" lastIdx="0"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600FF"/>
    <a:srgbClr val="FFFF00"/>
    <a:srgbClr val="BEBE0E"/>
    <a:srgbClr val="E7E6B8"/>
    <a:srgbClr val="006600"/>
    <a:srgbClr val="990000"/>
    <a:srgbClr val="00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18" d="100"/>
          <a:sy n="118" d="100"/>
        </p:scale>
        <p:origin x="-1296" y="-120"/>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2604"/>
    </p:cViewPr>
  </p:sorterViewPr>
  <p:notesViewPr>
    <p:cSldViewPr snapToGrid="0">
      <p:cViewPr varScale="1">
        <p:scale>
          <a:sx n="87" d="100"/>
          <a:sy n="87" d="100"/>
        </p:scale>
        <p:origin x="-894" y="-84"/>
      </p:cViewPr>
      <p:guideLst>
        <p:guide orient="horz" pos="2928"/>
        <p:guide pos="2208"/>
      </p:guideLst>
    </p:cSldViewPr>
  </p:notesViewPr>
  <p:gridSpacing cx="228600" cy="2286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bwMode="auto">
          <a:xfrm>
            <a:off x="0" y="0"/>
            <a:ext cx="3038475" cy="465138"/>
          </a:xfrm>
          <a:prstGeom prst="rect">
            <a:avLst/>
          </a:prstGeom>
          <a:noFill/>
          <a:ln w="9525">
            <a:noFill/>
            <a:miter lim="800000"/>
            <a:headEnd/>
            <a:tailEnd/>
          </a:ln>
        </p:spPr>
        <p:txBody>
          <a:bodyPr vert="horz" wrap="square" lIns="93172" tIns="46587" rIns="93172" bIns="46587" numCol="1" anchor="t" anchorCtr="0" compatLnSpc="1">
            <a:prstTxWarp prst="textNoShape">
              <a:avLst/>
            </a:prstTxWarp>
          </a:bodyPr>
          <a:lstStyle>
            <a:lvl1pPr defTabSz="931863">
              <a:defRPr sz="1200">
                <a:latin typeface="Arial" charset="0"/>
                <a:ea typeface="+mn-ea"/>
                <a:cs typeface="+mn-cs"/>
              </a:defRPr>
            </a:lvl1pPr>
          </a:lstStyle>
          <a:p>
            <a:pPr>
              <a:defRPr/>
            </a:pPr>
            <a:endParaRPr lang="en-US"/>
          </a:p>
        </p:txBody>
      </p:sp>
      <p:sp>
        <p:nvSpPr>
          <p:cNvPr id="3" name="Date Placeholder 2"/>
          <p:cNvSpPr>
            <a:spLocks noGrp="1"/>
          </p:cNvSpPr>
          <p:nvPr>
            <p:ph type="dt" sz="quarter" idx="1"/>
          </p:nvPr>
        </p:nvSpPr>
        <p:spPr bwMode="auto">
          <a:xfrm>
            <a:off x="3970338" y="0"/>
            <a:ext cx="3038475" cy="465138"/>
          </a:xfrm>
          <a:prstGeom prst="rect">
            <a:avLst/>
          </a:prstGeom>
          <a:noFill/>
          <a:ln w="9525">
            <a:noFill/>
            <a:miter lim="800000"/>
            <a:headEnd/>
            <a:tailEnd/>
          </a:ln>
        </p:spPr>
        <p:txBody>
          <a:bodyPr vert="horz" wrap="square" lIns="93172" tIns="46587" rIns="93172" bIns="46587" numCol="1" anchor="t" anchorCtr="0" compatLnSpc="1">
            <a:prstTxWarp prst="textNoShape">
              <a:avLst/>
            </a:prstTxWarp>
          </a:bodyPr>
          <a:lstStyle>
            <a:lvl1pPr algn="r" defTabSz="931863">
              <a:defRPr sz="1200"/>
            </a:lvl1pPr>
          </a:lstStyle>
          <a:p>
            <a:fld id="{4998C099-E8D3-4E01-A00E-8A70FDFEAFF5}" type="datetime1">
              <a:rPr lang="en-US"/>
              <a:pPr/>
              <a:t>6/23/14</a:t>
            </a:fld>
            <a:endParaRPr lang="en-US"/>
          </a:p>
        </p:txBody>
      </p:sp>
      <p:sp>
        <p:nvSpPr>
          <p:cNvPr id="4" name="Footer Placeholder 3"/>
          <p:cNvSpPr>
            <a:spLocks noGrp="1"/>
          </p:cNvSpPr>
          <p:nvPr>
            <p:ph type="ftr" sz="quarter" idx="2"/>
          </p:nvPr>
        </p:nvSpPr>
        <p:spPr bwMode="auto">
          <a:xfrm>
            <a:off x="0" y="8829675"/>
            <a:ext cx="3038475" cy="465138"/>
          </a:xfrm>
          <a:prstGeom prst="rect">
            <a:avLst/>
          </a:prstGeom>
          <a:noFill/>
          <a:ln w="9525">
            <a:noFill/>
            <a:miter lim="800000"/>
            <a:headEnd/>
            <a:tailEnd/>
          </a:ln>
        </p:spPr>
        <p:txBody>
          <a:bodyPr vert="horz" wrap="square" lIns="93172" tIns="46587" rIns="93172" bIns="46587" numCol="1" anchor="b" anchorCtr="0" compatLnSpc="1">
            <a:prstTxWarp prst="textNoShape">
              <a:avLst/>
            </a:prstTxWarp>
          </a:bodyPr>
          <a:lstStyle>
            <a:lvl1pPr defTabSz="931863">
              <a:defRPr sz="1200">
                <a:latin typeface="Arial" charset="0"/>
                <a:ea typeface="+mn-ea"/>
                <a:cs typeface="+mn-cs"/>
              </a:defRPr>
            </a:lvl1pPr>
          </a:lstStyle>
          <a:p>
            <a:pPr>
              <a:defRPr/>
            </a:pPr>
            <a:endParaRPr lang="en-US"/>
          </a:p>
        </p:txBody>
      </p:sp>
      <p:sp>
        <p:nvSpPr>
          <p:cNvPr id="5" name="Slide Number Placeholder 4"/>
          <p:cNvSpPr>
            <a:spLocks noGrp="1"/>
          </p:cNvSpPr>
          <p:nvPr>
            <p:ph type="sldNum" sz="quarter" idx="3"/>
          </p:nvPr>
        </p:nvSpPr>
        <p:spPr bwMode="auto">
          <a:xfrm>
            <a:off x="3970338" y="8829675"/>
            <a:ext cx="3038475" cy="465138"/>
          </a:xfrm>
          <a:prstGeom prst="rect">
            <a:avLst/>
          </a:prstGeom>
          <a:noFill/>
          <a:ln w="9525">
            <a:noFill/>
            <a:miter lim="800000"/>
            <a:headEnd/>
            <a:tailEnd/>
          </a:ln>
        </p:spPr>
        <p:txBody>
          <a:bodyPr vert="horz" wrap="square" lIns="93172" tIns="46587" rIns="93172" bIns="46587" numCol="1" anchor="b" anchorCtr="0" compatLnSpc="1">
            <a:prstTxWarp prst="textNoShape">
              <a:avLst/>
            </a:prstTxWarp>
          </a:bodyPr>
          <a:lstStyle>
            <a:lvl1pPr algn="r" defTabSz="931863">
              <a:defRPr sz="1200"/>
            </a:lvl1pPr>
          </a:lstStyle>
          <a:p>
            <a:fld id="{AD476531-5F56-4CD7-BD57-6A6DAC848BE5}" type="slidenum">
              <a:rPr lang="en-US"/>
              <a:pPr/>
              <a:t>‹#›</a:t>
            </a:fld>
            <a:endParaRPr lang="en-US"/>
          </a:p>
        </p:txBody>
      </p:sp>
    </p:spTree>
    <p:extLst>
      <p:ext uri="{BB962C8B-B14F-4D97-AF65-F5344CB8AC3E}">
        <p14:creationId xmlns:p14="http://schemas.microsoft.com/office/powerpoint/2010/main" val="159479763"/>
      </p:ext>
    </p:extLst>
  </p:cSld>
  <p:clrMap bg1="lt1" tx1="dk1" bg2="lt2" tx2="dk2" accent1="accent1" accent2="accent2" accent3="accent3" accent4="accent4" accent5="accent5" accent6="accent6" hlink="hlink" folHlink="folHlink"/>
</p:handoutMaster>
</file>

<file path=ppt/media/image1.tiff>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3172" tIns="46587" rIns="93172" bIns="46587" numCol="1" anchor="t" anchorCtr="0" compatLnSpc="1">
            <a:prstTxWarp prst="textNoShape">
              <a:avLst/>
            </a:prstTxWarp>
          </a:bodyPr>
          <a:lstStyle>
            <a:lvl1pPr defTabSz="931863">
              <a:defRPr sz="1200">
                <a:latin typeface="Arial" charset="0"/>
                <a:ea typeface="+mn-ea"/>
                <a:cs typeface="+mn-cs"/>
              </a:defRPr>
            </a:lvl1pPr>
          </a:lstStyle>
          <a:p>
            <a:pPr>
              <a:defRPr/>
            </a:pPr>
            <a:endParaRPr lang="en-US"/>
          </a:p>
        </p:txBody>
      </p:sp>
      <p:sp>
        <p:nvSpPr>
          <p:cNvPr id="18435"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3172" tIns="46587" rIns="93172" bIns="46587" numCol="1" anchor="t" anchorCtr="0" compatLnSpc="1">
            <a:prstTxWarp prst="textNoShape">
              <a:avLst/>
            </a:prstTxWarp>
          </a:bodyPr>
          <a:lstStyle>
            <a:lvl1pPr algn="r" defTabSz="931863">
              <a:defRPr sz="1200">
                <a:latin typeface="Arial" charset="0"/>
                <a:ea typeface="+mn-ea"/>
                <a:cs typeface="+mn-cs"/>
              </a:defRPr>
            </a:lvl1pPr>
          </a:lstStyle>
          <a:p>
            <a:pPr>
              <a:defRPr/>
            </a:pPr>
            <a:endParaRPr lang="en-US"/>
          </a:p>
        </p:txBody>
      </p:sp>
      <p:sp>
        <p:nvSpPr>
          <p:cNvPr id="16388"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8437" name="Rectangle 5"/>
          <p:cNvSpPr>
            <a:spLocks noGrp="1" noChangeArrowheads="1"/>
          </p:cNvSpPr>
          <p:nvPr>
            <p:ph type="body" sz="quarter" idx="3"/>
          </p:nvPr>
        </p:nvSpPr>
        <p:spPr bwMode="auto">
          <a:xfrm>
            <a:off x="701675" y="4416425"/>
            <a:ext cx="5607050" cy="4183063"/>
          </a:xfrm>
          <a:prstGeom prst="rect">
            <a:avLst/>
          </a:prstGeom>
          <a:noFill/>
          <a:ln w="9525">
            <a:noFill/>
            <a:miter lim="800000"/>
            <a:headEnd/>
            <a:tailEnd/>
          </a:ln>
          <a:effectLst/>
        </p:spPr>
        <p:txBody>
          <a:bodyPr vert="horz" wrap="square" lIns="93172" tIns="46587" rIns="93172" bIns="46587"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18438"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3172" tIns="46587" rIns="93172" bIns="46587" numCol="1" anchor="b" anchorCtr="0" compatLnSpc="1">
            <a:prstTxWarp prst="textNoShape">
              <a:avLst/>
            </a:prstTxWarp>
          </a:bodyPr>
          <a:lstStyle>
            <a:lvl1pPr defTabSz="931863">
              <a:defRPr sz="1200">
                <a:latin typeface="Arial" charset="0"/>
                <a:ea typeface="+mn-ea"/>
                <a:cs typeface="+mn-cs"/>
              </a:defRPr>
            </a:lvl1pPr>
          </a:lstStyle>
          <a:p>
            <a:pPr>
              <a:defRPr/>
            </a:pPr>
            <a:endParaRPr lang="en-US"/>
          </a:p>
        </p:txBody>
      </p:sp>
      <p:sp>
        <p:nvSpPr>
          <p:cNvPr id="18439"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3172" tIns="46587" rIns="93172" bIns="46587" numCol="1" anchor="b" anchorCtr="0" compatLnSpc="1">
            <a:prstTxWarp prst="textNoShape">
              <a:avLst/>
            </a:prstTxWarp>
          </a:bodyPr>
          <a:lstStyle>
            <a:lvl1pPr algn="r" defTabSz="931863">
              <a:defRPr sz="1200"/>
            </a:lvl1pPr>
          </a:lstStyle>
          <a:p>
            <a:fld id="{4AAB76ED-9F13-408F-9126-730B9989BB4A}" type="slidenum">
              <a:rPr lang="en-US"/>
              <a:pPr/>
              <a:t>‹#›</a:t>
            </a:fld>
            <a:endParaRPr lang="en-US"/>
          </a:p>
        </p:txBody>
      </p:sp>
    </p:spTree>
    <p:extLst>
      <p:ext uri="{BB962C8B-B14F-4D97-AF65-F5344CB8AC3E}">
        <p14:creationId xmlns:p14="http://schemas.microsoft.com/office/powerpoint/2010/main" val="271944416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48A5F531-DE8B-40BF-B598-308BA11E3B1C}" type="slidenum">
              <a:rPr lang="en-US" sz="1200"/>
              <a:pPr defTabSz="914400" eaLnBrk="1" hangingPunct="1"/>
              <a:t>1</a:t>
            </a:fld>
            <a:endParaRPr lang="en-US" sz="1200"/>
          </a:p>
        </p:txBody>
      </p:sp>
      <p:sp>
        <p:nvSpPr>
          <p:cNvPr id="21506" name="Rectangle 2"/>
          <p:cNvSpPr>
            <a:spLocks noGrp="1" noRot="1" noChangeAspect="1" noChangeArrowheads="1" noTextEdit="1"/>
          </p:cNvSpPr>
          <p:nvPr>
            <p:ph type="sldImg"/>
          </p:nvPr>
        </p:nvSpPr>
        <p:spPr>
          <a:ln/>
        </p:spPr>
      </p:sp>
      <p:sp>
        <p:nvSpPr>
          <p:cNvPr id="2150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Source: www.caradvice.com.au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E07DAD52-B038-45FE-B2F5-48DF1128A153}" type="slidenum">
              <a:rPr lang="en-US" sz="1200"/>
              <a:pPr defTabSz="914400" eaLnBrk="1" hangingPunct="1"/>
              <a:t>2</a:t>
            </a:fld>
            <a:endParaRPr lang="en-US" sz="1200"/>
          </a:p>
        </p:txBody>
      </p:sp>
      <p:sp>
        <p:nvSpPr>
          <p:cNvPr id="23554" name="Rectangle 2"/>
          <p:cNvSpPr>
            <a:spLocks noGrp="1" noRot="1" noChangeAspect="1" noChangeArrowheads="1" noTextEdit="1"/>
          </p:cNvSpPr>
          <p:nvPr>
            <p:ph type="sldImg"/>
          </p:nvPr>
        </p:nvSpPr>
        <p:spPr>
          <a:ln/>
        </p:spPr>
      </p:sp>
      <p:sp>
        <p:nvSpPr>
          <p:cNvPr id="2355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It would be nice to have icons for the banks.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91EFFDA8-B9FC-449F-8945-9F5195C6D0B7}" type="slidenum">
              <a:rPr lang="en-US" sz="1200"/>
              <a:pPr defTabSz="914400" eaLnBrk="1" hangingPunct="1"/>
              <a:t>10</a:t>
            </a:fld>
            <a:endParaRPr lang="en-US" sz="1200"/>
          </a:p>
        </p:txBody>
      </p:sp>
      <p:sp>
        <p:nvSpPr>
          <p:cNvPr id="31746" name="Rectangle 2"/>
          <p:cNvSpPr>
            <a:spLocks noGrp="1" noRot="1" noChangeAspect="1" noChangeArrowheads="1" noTextEdit="1"/>
          </p:cNvSpPr>
          <p:nvPr>
            <p:ph type="sldImg"/>
          </p:nvPr>
        </p:nvSpPr>
        <p:spPr>
          <a:ln/>
        </p:spPr>
      </p:sp>
      <p:sp>
        <p:nvSpPr>
          <p:cNvPr id="317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Numbers on the graph will depend on the design of the interactive game. If this is like the Market for Oil game, the graph will be created to use the data from the cards.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20BA5C46-FAA1-4754-9757-0D93542BF48B}" type="slidenum">
              <a:rPr lang="en-US" sz="1200"/>
              <a:pPr defTabSz="914400" eaLnBrk="1" hangingPunct="1"/>
              <a:t>11</a:t>
            </a:fld>
            <a:endParaRPr lang="en-US" sz="1200"/>
          </a:p>
        </p:txBody>
      </p:sp>
      <p:sp>
        <p:nvSpPr>
          <p:cNvPr id="33794" name="Rectangle 2"/>
          <p:cNvSpPr>
            <a:spLocks noGrp="1" noRot="1" noChangeAspect="1" noChangeArrowheads="1" noTextEdit="1"/>
          </p:cNvSpPr>
          <p:nvPr>
            <p:ph type="sldImg"/>
          </p:nvPr>
        </p:nvSpPr>
        <p:spPr>
          <a:ln/>
        </p:spPr>
      </p:sp>
      <p:sp>
        <p:nvSpPr>
          <p:cNvPr id="337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itchFamily="34" charset="0"/>
              <a:ea typeface="ＭＳ Ｐゴシック"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28E6EF23-D69F-474A-9542-3CA383B860B5}" type="slidenum">
              <a:rPr lang="en-US" sz="1200"/>
              <a:pPr defTabSz="914400" eaLnBrk="1" hangingPunct="1"/>
              <a:t>12</a:t>
            </a:fld>
            <a:endParaRPr lang="en-US" sz="1200"/>
          </a:p>
        </p:txBody>
      </p:sp>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itchFamily="34" charset="0"/>
              <a:ea typeface="ＭＳ Ｐゴシック"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3194B8CF-A5CC-4CA8-B7EC-FFAE0144055C}" type="slidenum">
              <a:rPr lang="en-US" sz="1200"/>
              <a:pPr defTabSz="914400" eaLnBrk="1" hangingPunct="1"/>
              <a:t>13</a:t>
            </a:fld>
            <a:endParaRPr lang="en-US" sz="1200"/>
          </a:p>
        </p:txBody>
      </p:sp>
      <p:sp>
        <p:nvSpPr>
          <p:cNvPr id="37890" name="Rectangle 2"/>
          <p:cNvSpPr>
            <a:spLocks noGrp="1" noRot="1" noChangeAspect="1" noChangeArrowheads="1" noTextEdit="1"/>
          </p:cNvSpPr>
          <p:nvPr>
            <p:ph type="sldImg"/>
          </p:nvPr>
        </p:nvSpPr>
        <p:spPr>
          <a:ln/>
        </p:spPr>
      </p:sp>
      <p:sp>
        <p:nvSpPr>
          <p:cNvPr id="378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smtClean="0">
                <a:latin typeface="Arial" pitchFamily="34" charset="0"/>
                <a:ea typeface="ＭＳ Ｐゴシック" pitchFamily="34" charset="-128"/>
              </a:rPr>
              <a:t>I couldn</a:t>
            </a:r>
            <a:r>
              <a:rPr lang="ja-JP" altLang="en-US" smtClean="0">
                <a:latin typeface="Arial" pitchFamily="34" charset="0"/>
                <a:ea typeface="ＭＳ Ｐゴシック" pitchFamily="34" charset="-128"/>
              </a:rPr>
              <a:t>’</a:t>
            </a:r>
            <a:r>
              <a:rPr lang="en-US" altLang="ja-JP" smtClean="0">
                <a:latin typeface="Arial" pitchFamily="34" charset="0"/>
                <a:ea typeface="ＭＳ Ｐゴシック" pitchFamily="34" charset="-128"/>
              </a:rPr>
              <a:t>t find student loan rates on FRED, but they should be included.</a:t>
            </a:r>
            <a:endParaRPr lang="en-US" smtClean="0">
              <a:latin typeface="Arial" pitchFamily="34" charset="0"/>
              <a:ea typeface="ＭＳ Ｐゴシック"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0A609B89-E248-44D0-8326-631F02133C9A}" type="slidenum">
              <a:rPr lang="en-US" sz="1200"/>
              <a:pPr defTabSz="914400" eaLnBrk="1" hangingPunct="1"/>
              <a:t>15</a:t>
            </a:fld>
            <a:endParaRPr lang="en-US" sz="1200"/>
          </a:p>
        </p:txBody>
      </p:sp>
      <p:sp>
        <p:nvSpPr>
          <p:cNvPr id="40962" name="Rectangle 2"/>
          <p:cNvSpPr>
            <a:spLocks noGrp="1" noRot="1" noChangeAspect="1" noChangeArrowheads="1" noTextEdit="1"/>
          </p:cNvSpPr>
          <p:nvPr>
            <p:ph type="sldImg"/>
          </p:nvPr>
        </p:nvSpPr>
        <p:spPr>
          <a:ln/>
        </p:spPr>
      </p:sp>
      <p:sp>
        <p:nvSpPr>
          <p:cNvPr id="409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Image source: wikipedia (This would probably work better if we just took a picture of a hand)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defTabSz="914400" eaLnBrk="1" hangingPunct="1"/>
            <a:fld id="{2432656F-547C-4137-B47E-CD83E56377AC}" type="slidenum">
              <a:rPr lang="en-US" sz="1200"/>
              <a:pPr defTabSz="914400" eaLnBrk="1" hangingPunct="1"/>
              <a:t>17</a:t>
            </a:fld>
            <a:endParaRPr lang="en-US" sz="1200"/>
          </a:p>
        </p:txBody>
      </p:sp>
      <p:sp>
        <p:nvSpPr>
          <p:cNvPr id="44034" name="Rectangle 2"/>
          <p:cNvSpPr>
            <a:spLocks noGrp="1" noRot="1" noChangeAspect="1" noChangeArrowheads="1" noTextEdit="1"/>
          </p:cNvSpPr>
          <p:nvPr>
            <p:ph type="sldImg"/>
          </p:nvPr>
        </p:nvSpPr>
        <p:spPr>
          <a:ln/>
        </p:spPr>
      </p:sp>
      <p:sp>
        <p:nvSpPr>
          <p:cNvPr id="4403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I</a:t>
            </a:r>
            <a:r>
              <a:rPr lang="ja-JP" altLang="en-US" smtClean="0">
                <a:latin typeface="Arial" pitchFamily="34" charset="0"/>
                <a:ea typeface="ＭＳ Ｐゴシック" pitchFamily="34" charset="-128"/>
              </a:rPr>
              <a:t>’</a:t>
            </a:r>
            <a:r>
              <a:rPr lang="en-US" altLang="ja-JP" smtClean="0">
                <a:latin typeface="Arial" pitchFamily="34" charset="0"/>
                <a:ea typeface="ＭＳ Ｐゴシック" pitchFamily="34" charset="-128"/>
              </a:rPr>
              <a:t>d like to have images or avatars for these three people.</a:t>
            </a:r>
            <a:endParaRPr lang="en-US" smtClean="0">
              <a:latin typeface="Arial" pitchFamily="34" charset="0"/>
              <a:ea typeface="ＭＳ Ｐゴシック" pitchFamily="34"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txBox="1">
            <a:spLocks noGrp="1" noChangeArrowheads="1"/>
          </p:cNvSpPr>
          <p:nvPr/>
        </p:nvSpPr>
        <p:spPr bwMode="auto">
          <a:xfrm>
            <a:off x="3970338" y="8829675"/>
            <a:ext cx="3038475" cy="465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172" tIns="46587" rIns="93172" bIns="46587" anchor="b"/>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r" eaLnBrk="1" hangingPunct="1"/>
            <a:fld id="{17FFB667-87AE-492B-861F-5B138EF4F008}" type="slidenum">
              <a:rPr lang="en-US" sz="1200"/>
              <a:pPr algn="r" eaLnBrk="1" hangingPunct="1"/>
              <a:t>22</a:t>
            </a:fld>
            <a:endParaRPr lang="en-US" sz="1200"/>
          </a:p>
        </p:txBody>
      </p:sp>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ea typeface="ＭＳ Ｐゴシック" pitchFamily="34" charset="-128"/>
              </a:rPr>
              <a:t>Image source: wikipedia (This would probably work better if we just took a picture of a hand)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130425"/>
            <a:ext cx="7772400" cy="1470025"/>
          </a:xfrm>
        </p:spPr>
        <p:txBody>
          <a:bodyPr>
            <a:normAutofit/>
          </a:bodyPr>
          <a:lstStyle>
            <a:lvl1pPr>
              <a:defRPr sz="3200"/>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2087129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4556"/>
            <a:ext cx="8229600" cy="874644"/>
          </a:xfrm>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67381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74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4556"/>
            <a:ext cx="8229600" cy="874644"/>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773168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lt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lt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fld id="{AA1E4287-6321-4B3D-8902-FE88F8436C84}" type="slidenum">
              <a:rPr lang="en-US"/>
              <a:pPr/>
              <a:t>‹#›</a:t>
            </a:fld>
            <a:endParaRPr lang="en-US"/>
          </a:p>
        </p:txBody>
      </p:sp>
    </p:spTree>
    <p:extLst>
      <p:ext uri="{BB962C8B-B14F-4D97-AF65-F5344CB8AC3E}">
        <p14:creationId xmlns:p14="http://schemas.microsoft.com/office/powerpoint/2010/main" val="3683042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7868"/>
            <a:ext cx="8229600" cy="871332"/>
          </a:xfrm>
        </p:spPr>
        <p:txBody>
          <a:bodyPr>
            <a:normAutofit/>
          </a:bodyPr>
          <a:lstStyle>
            <a:lvl1pPr>
              <a:tabLst/>
              <a:defRPr sz="3200" b="1" baseline="0">
                <a:latin typeface="Trade Gothic LT Std Extended"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normAutofit/>
          </a:bodyPr>
          <a:lstStyle>
            <a:lvl1pPr>
              <a:defRPr sz="2800"/>
            </a:lvl1pPr>
            <a:lvl2pPr>
              <a:defRPr sz="2400"/>
            </a:lvl2pPr>
            <a:lvl3pPr>
              <a:defRPr sz="2000"/>
            </a:lvl3pPr>
            <a:lvl4pPr>
              <a:defRPr sz="18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35681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52227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4556"/>
            <a:ext cx="8229600" cy="874644"/>
          </a:xfrm>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9237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4556"/>
            <a:ext cx="8229600" cy="874644"/>
          </a:xfrm>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990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4556"/>
            <a:ext cx="8229600" cy="874644"/>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20044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16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10304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777742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1" name="Picture 30" descr="Slide_background_new.tif"/>
          <p:cNvPicPr>
            <a:picLocks noChangeAspect="1"/>
          </p:cNvPicPr>
          <p:nvPr/>
        </p:nvPicPr>
        <p:blipFill>
          <a:blip r:embed="rId15" cstate="print"/>
          <a:stretch>
            <a:fillRect/>
          </a:stretch>
        </p:blipFill>
        <p:spPr>
          <a:xfrm>
            <a:off x="1369" y="-13252"/>
            <a:ext cx="9141262" cy="6858000"/>
          </a:xfrm>
          <a:prstGeom prst="rect">
            <a:avLst/>
          </a:prstGeom>
        </p:spPr>
      </p:pic>
      <p:sp>
        <p:nvSpPr>
          <p:cNvPr id="2" name="Title Placeholder 1"/>
          <p:cNvSpPr>
            <a:spLocks noGrp="1"/>
          </p:cNvSpPr>
          <p:nvPr>
            <p:ph type="title"/>
          </p:nvPr>
        </p:nvSpPr>
        <p:spPr>
          <a:xfrm>
            <a:off x="457200" y="344556"/>
            <a:ext cx="8229600" cy="8746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5" name="Straight Connector 14"/>
          <p:cNvCxnSpPr/>
          <p:nvPr/>
        </p:nvCxnSpPr>
        <p:spPr>
          <a:xfrm>
            <a:off x="0" y="0"/>
            <a:ext cx="9144000" cy="0"/>
          </a:xfrm>
          <a:prstGeom prst="line">
            <a:avLst/>
          </a:prstGeom>
          <a:ln w="38100">
            <a:solidFill>
              <a:srgbClr val="E4701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0" y="333380"/>
            <a:ext cx="91440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64704" y="0"/>
            <a:ext cx="7391400" cy="338554"/>
          </a:xfrm>
          <a:prstGeom prst="rect">
            <a:avLst/>
          </a:prstGeom>
          <a:noFill/>
        </p:spPr>
        <p:txBody>
          <a:bodyPr wrap="square" rtlCol="0">
            <a:spAutoFit/>
          </a:bodyPr>
          <a:lstStyle/>
          <a:p>
            <a:pPr algn="ctr"/>
            <a:r>
              <a:rPr lang="en-US" sz="1600" b="1" dirty="0" smtClean="0">
                <a:solidFill>
                  <a:srgbClr val="455C61"/>
                </a:solidFill>
                <a:latin typeface="Trade Gothic LT Std Cn" pitchFamily="34" charset="0"/>
              </a:rPr>
              <a:t>LESSON 23</a:t>
            </a:r>
            <a:r>
              <a:rPr lang="en-US" sz="1600" b="1" baseline="0" dirty="0" smtClean="0">
                <a:solidFill>
                  <a:srgbClr val="455C61"/>
                </a:solidFill>
                <a:latin typeface="Trade Gothic LT Std Cn" pitchFamily="34" charset="0"/>
              </a:rPr>
              <a:t>   </a:t>
            </a:r>
            <a:r>
              <a:rPr lang="en-US" sz="1600" b="1" kern="1200" baseline="0" dirty="0" smtClean="0">
                <a:solidFill>
                  <a:srgbClr val="E4701E"/>
                </a:solidFill>
                <a:latin typeface="Trade Gothic LT Std Cn" pitchFamily="34" charset="0"/>
                <a:ea typeface="+mn-ea"/>
                <a:cs typeface="+mn-cs"/>
              </a:rPr>
              <a:t>INTEREST RATES: LET’S GO SHOPPING FOR MONEY</a:t>
            </a:r>
            <a:endParaRPr lang="en-GB" sz="1600" b="1" dirty="0">
              <a:solidFill>
                <a:srgbClr val="E4701E"/>
              </a:solidFill>
              <a:latin typeface="Trade Gothic LT Std Cn" pitchFamily="34" charset="0"/>
            </a:endParaRPr>
          </a:p>
        </p:txBody>
      </p:sp>
      <p:sp>
        <p:nvSpPr>
          <p:cNvPr id="14" name="Chord 13"/>
          <p:cNvSpPr/>
          <p:nvPr/>
        </p:nvSpPr>
        <p:spPr>
          <a:xfrm rot="6752595">
            <a:off x="3837038" y="5993156"/>
            <a:ext cx="1483244" cy="1514991"/>
          </a:xfrm>
          <a:prstGeom prst="chord">
            <a:avLst>
              <a:gd name="adj1" fmla="val 3996300"/>
              <a:gd name="adj2" fmla="val 14842206"/>
            </a:avLst>
          </a:prstGeom>
          <a:solidFill>
            <a:srgbClr val="E4701E"/>
          </a:solidFill>
          <a:ln>
            <a:solidFill>
              <a:srgbClr val="E470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114800" y="6149008"/>
            <a:ext cx="914400" cy="246221"/>
          </a:xfrm>
          <a:prstGeom prst="rect">
            <a:avLst/>
          </a:prstGeom>
          <a:noFill/>
        </p:spPr>
        <p:txBody>
          <a:bodyPr wrap="square" rtlCol="0">
            <a:spAutoFit/>
          </a:bodyPr>
          <a:lstStyle/>
          <a:p>
            <a:pPr algn="ctr"/>
            <a:r>
              <a:rPr lang="en-GB" sz="1000" b="1" dirty="0" smtClean="0">
                <a:solidFill>
                  <a:schemeClr val="bg1"/>
                </a:solidFill>
                <a:latin typeface="Trade Gothic LT Std" pitchFamily="34" charset="0"/>
              </a:rPr>
              <a:t>23-</a:t>
            </a:r>
            <a:fld id="{BF3E2D1B-3FFF-45CB-8648-E0CD14D04F0D}" type="slidenum">
              <a:rPr lang="en-GB" sz="1000" b="1" smtClean="0">
                <a:solidFill>
                  <a:schemeClr val="bg1"/>
                </a:solidFill>
                <a:latin typeface="Trade Gothic LT Std" pitchFamily="34" charset="0"/>
              </a:rPr>
              <a:pPr algn="ctr"/>
              <a:t>‹#›</a:t>
            </a:fld>
            <a:endParaRPr lang="en-GB" sz="1000" b="1" dirty="0">
              <a:solidFill>
                <a:schemeClr val="bg1"/>
              </a:solidFill>
              <a:latin typeface="Trade Gothic LT Std" pitchFamily="34" charset="0"/>
            </a:endParaRPr>
          </a:p>
        </p:txBody>
      </p:sp>
      <p:sp>
        <p:nvSpPr>
          <p:cNvPr id="22" name="Rectangle 21"/>
          <p:cNvSpPr/>
          <p:nvPr/>
        </p:nvSpPr>
        <p:spPr>
          <a:xfrm>
            <a:off x="-39757" y="6477000"/>
            <a:ext cx="9197009" cy="381000"/>
          </a:xfrm>
          <a:prstGeom prst="rect">
            <a:avLst/>
          </a:prstGeom>
          <a:solidFill>
            <a:srgbClr val="E4701E"/>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p:cNvSpPr txBox="1"/>
          <p:nvPr/>
        </p:nvSpPr>
        <p:spPr>
          <a:xfrm>
            <a:off x="1172816" y="6576392"/>
            <a:ext cx="6781800" cy="40011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solidFill>
                  <a:schemeClr val="bg1"/>
                </a:solidFill>
                <a:latin typeface="Trade Gothic LT Std" pitchFamily="34" charset="0"/>
              </a:rPr>
              <a:t>HIGH SCHOOL ECONOMICS 3</a:t>
            </a:r>
            <a:r>
              <a:rPr lang="en-US" sz="1000" b="1" cap="small" baseline="0" dirty="0" smtClean="0">
                <a:solidFill>
                  <a:schemeClr val="bg1"/>
                </a:solidFill>
                <a:latin typeface="Trade Gothic LT Std" pitchFamily="34" charset="0"/>
              </a:rPr>
              <a:t>rd</a:t>
            </a:r>
            <a:r>
              <a:rPr lang="en-US" sz="1000" b="1" dirty="0" smtClean="0">
                <a:solidFill>
                  <a:schemeClr val="bg1"/>
                </a:solidFill>
                <a:latin typeface="Trade Gothic LT Std" pitchFamily="34" charset="0"/>
              </a:rPr>
              <a:t> EDITION © COUNCIL FOR ECONOMIC EDUCATION, NEW YORK, NY</a:t>
            </a:r>
            <a:endParaRPr lang="en-GB" sz="1000" b="1" dirty="0" smtClean="0">
              <a:latin typeface="Trade Gothic LT Std" pitchFamily="34" charset="0"/>
            </a:endParaRPr>
          </a:p>
          <a:p>
            <a:pPr marL="0" marR="0" indent="0" algn="ctr" defTabSz="914400" rtl="0" eaLnBrk="1" fontAlgn="auto" latinLnBrk="0" hangingPunct="1">
              <a:lnSpc>
                <a:spcPct val="100000"/>
              </a:lnSpc>
              <a:spcBef>
                <a:spcPts val="0"/>
              </a:spcBef>
              <a:spcAft>
                <a:spcPts val="0"/>
              </a:spcAft>
              <a:buClrTx/>
              <a:buSzTx/>
              <a:buFontTx/>
              <a:buNone/>
              <a:tabLst/>
              <a:defRPr/>
            </a:pPr>
            <a:endParaRPr lang="en-GB" sz="1000" b="1" dirty="0">
              <a:latin typeface="Trade Gothic LT Std" pitchFamily="34" charset="0"/>
            </a:endParaRPr>
          </a:p>
        </p:txBody>
      </p:sp>
    </p:spTree>
    <p:extLst>
      <p:ext uri="{BB962C8B-B14F-4D97-AF65-F5344CB8AC3E}">
        <p14:creationId xmlns:p14="http://schemas.microsoft.com/office/powerpoint/2010/main" val="1863294971"/>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hf sldNum="0" hdr="0" ftr="0" dt="0"/>
  <p:txStyles>
    <p:titleStyle>
      <a:lvl1pPr algn="ctr" defTabSz="914400" rtl="0" eaLnBrk="1" latinLnBrk="0" hangingPunct="1">
        <a:spcBef>
          <a:spcPct val="0"/>
        </a:spcBef>
        <a:buNone/>
        <a:defRPr sz="3200" b="1" kern="1200" cap="none" spc="0" baseline="0">
          <a:solidFill>
            <a:schemeClr val="tx1"/>
          </a:solidFill>
          <a:latin typeface="Trade Gothic LT Std Extended"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2800" kern="1200">
          <a:solidFill>
            <a:schemeClr val="tx1"/>
          </a:solidFill>
          <a:latin typeface="Trade Gothic LT Std Cn" pitchFamily="34" charset="0"/>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Trade Gothic LT Std Cn" pitchFamily="34" charset="0"/>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Trade Gothic LT Std Cn" pitchFamily="34" charset="0"/>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Trade Gothic LT Std Cn"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4.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520701" y="705866"/>
            <a:ext cx="8045267" cy="5038725"/>
            <a:chOff x="520701" y="705866"/>
            <a:chExt cx="8045267" cy="5038725"/>
          </a:xfrm>
        </p:grpSpPr>
        <p:pic>
          <p:nvPicPr>
            <p:cNvPr id="1026" name="Picture 2" descr="C:\Documents and Settings\Stephenv\Desktop\PowerPoint\ARt\HSE_Lesson23-Slide1.jpg"/>
            <p:cNvPicPr>
              <a:picLocks noChangeAspect="1" noChangeArrowheads="1"/>
            </p:cNvPicPr>
            <p:nvPr/>
          </p:nvPicPr>
          <p:blipFill>
            <a:blip r:embed="rId3" cstate="print"/>
            <a:srcRect/>
            <a:stretch>
              <a:fillRect/>
            </a:stretch>
          </p:blipFill>
          <p:spPr bwMode="auto">
            <a:xfrm>
              <a:off x="793750" y="705866"/>
              <a:ext cx="7556500" cy="5038725"/>
            </a:xfrm>
            <a:prstGeom prst="rect">
              <a:avLst/>
            </a:prstGeom>
            <a:noFill/>
          </p:spPr>
        </p:pic>
        <p:sp>
          <p:nvSpPr>
            <p:cNvPr id="20482" name="Text Box 7"/>
            <p:cNvSpPr txBox="1">
              <a:spLocks noChangeArrowheads="1"/>
            </p:cNvSpPr>
            <p:nvPr/>
          </p:nvSpPr>
          <p:spPr bwMode="auto">
            <a:xfrm rot="20443226">
              <a:off x="3287916" y="3931072"/>
              <a:ext cx="527805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spcBef>
                  <a:spcPct val="50000"/>
                </a:spcBef>
              </a:pPr>
              <a:r>
                <a:rPr lang="en-US" sz="6000" b="1" dirty="0" smtClean="0">
                  <a:solidFill>
                    <a:srgbClr val="FFFF00"/>
                  </a:solidFill>
                </a:rPr>
                <a:t>Price</a:t>
              </a:r>
              <a:r>
                <a:rPr lang="en-US" sz="6000" b="1" dirty="0">
                  <a:solidFill>
                    <a:srgbClr val="FFFF00"/>
                  </a:solidFill>
                </a:rPr>
                <a:t>: </a:t>
              </a:r>
              <a:r>
                <a:rPr lang="en-US" sz="6000" b="1" dirty="0" smtClean="0">
                  <a:solidFill>
                    <a:srgbClr val="FFFF00"/>
                  </a:solidFill>
                </a:rPr>
                <a:t>$20,000</a:t>
              </a:r>
              <a:endParaRPr lang="en-US" sz="6000" b="1" dirty="0">
                <a:solidFill>
                  <a:srgbClr val="FFFF00"/>
                </a:solidFill>
              </a:endParaRPr>
            </a:p>
          </p:txBody>
        </p:sp>
        <p:sp>
          <p:nvSpPr>
            <p:cNvPr id="4" name="TextBox 3"/>
            <p:cNvSpPr txBox="1"/>
            <p:nvPr/>
          </p:nvSpPr>
          <p:spPr>
            <a:xfrm>
              <a:off x="520701" y="3568700"/>
              <a:ext cx="338554" cy="2158999"/>
            </a:xfrm>
            <a:prstGeom prst="rect">
              <a:avLst/>
            </a:prstGeom>
            <a:noFill/>
          </p:spPr>
          <p:txBody>
            <a:bodyPr vert="vert270" wrap="square" rtlCol="0">
              <a:spAutoFit/>
            </a:bodyPr>
            <a:lstStyle/>
            <a:p>
              <a:r>
                <a:rPr lang="en-GB" sz="1000" dirty="0" smtClean="0">
                  <a:latin typeface="+mn-lt"/>
                  <a:cs typeface="Times New Roman"/>
                </a:rPr>
                <a:t>© </a:t>
              </a:r>
              <a:r>
                <a:rPr lang="en-GB" sz="1000" dirty="0" smtClean="0">
                  <a:latin typeface="+mn-lt"/>
                </a:rPr>
                <a:t>M R / Shutterstock.com</a:t>
              </a:r>
              <a:endParaRPr lang="en-GB" sz="1000" dirty="0">
                <a:latin typeface="+mn-lt"/>
              </a:endParaRPr>
            </a:p>
          </p:txBody>
        </p:sp>
      </p:gr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2"/>
          <p:cNvSpPr>
            <a:spLocks noGrp="1" noChangeArrowheads="1"/>
          </p:cNvSpPr>
          <p:nvPr>
            <p:ph type="title"/>
          </p:nvPr>
        </p:nvSpPr>
        <p:spPr>
          <a:xfrm>
            <a:off x="457200" y="478642"/>
            <a:ext cx="8229600" cy="630238"/>
          </a:xfrm>
        </p:spPr>
        <p:txBody>
          <a:bodyPr>
            <a:noAutofit/>
          </a:bodyPr>
          <a:lstStyle/>
          <a:p>
            <a:pPr eaLnBrk="1" hangingPunct="1"/>
            <a:r>
              <a:rPr lang="en-US" sz="3600" dirty="0" smtClean="0">
                <a:ea typeface="ＭＳ Ｐゴシック" pitchFamily="34" charset="-128"/>
              </a:rPr>
              <a:t>The Market for Loans</a:t>
            </a:r>
          </a:p>
        </p:txBody>
      </p:sp>
      <p:grpSp>
        <p:nvGrpSpPr>
          <p:cNvPr id="15" name="Group 14"/>
          <p:cNvGrpSpPr>
            <a:grpSpLocks noChangeAspect="1"/>
          </p:cNvGrpSpPr>
          <p:nvPr/>
        </p:nvGrpSpPr>
        <p:grpSpPr>
          <a:xfrm>
            <a:off x="796068" y="1343998"/>
            <a:ext cx="7482108" cy="4385165"/>
            <a:chOff x="379692" y="1174675"/>
            <a:chExt cx="8313458" cy="4872406"/>
          </a:xfrm>
        </p:grpSpPr>
        <p:sp>
          <p:nvSpPr>
            <p:cNvPr id="30722" name="Line 4"/>
            <p:cNvSpPr>
              <a:spLocks noChangeShapeType="1"/>
            </p:cNvSpPr>
            <p:nvPr/>
          </p:nvSpPr>
          <p:spPr bwMode="auto">
            <a:xfrm>
              <a:off x="1981200" y="1327075"/>
              <a:ext cx="0" cy="434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23" name="Line 5"/>
            <p:cNvSpPr>
              <a:spLocks noChangeShapeType="1"/>
            </p:cNvSpPr>
            <p:nvPr/>
          </p:nvSpPr>
          <p:spPr bwMode="auto">
            <a:xfrm>
              <a:off x="1981200" y="5670475"/>
              <a:ext cx="52578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24" name="Line 6"/>
            <p:cNvSpPr>
              <a:spLocks noChangeShapeType="1"/>
            </p:cNvSpPr>
            <p:nvPr/>
          </p:nvSpPr>
          <p:spPr bwMode="auto">
            <a:xfrm flipV="1">
              <a:off x="2590800" y="1327075"/>
              <a:ext cx="3886200" cy="3886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25" name="Line 7"/>
            <p:cNvSpPr>
              <a:spLocks noChangeShapeType="1"/>
            </p:cNvSpPr>
            <p:nvPr/>
          </p:nvSpPr>
          <p:spPr bwMode="auto">
            <a:xfrm>
              <a:off x="2514600" y="1327075"/>
              <a:ext cx="4114800" cy="41148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0726" name="Text Box 8"/>
            <p:cNvSpPr txBox="1">
              <a:spLocks noChangeArrowheads="1"/>
            </p:cNvSpPr>
            <p:nvPr/>
          </p:nvSpPr>
          <p:spPr bwMode="auto">
            <a:xfrm>
              <a:off x="458507" y="1327075"/>
              <a:ext cx="1403349"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Interest rate</a:t>
              </a:r>
            </a:p>
          </p:txBody>
        </p:sp>
        <p:sp>
          <p:nvSpPr>
            <p:cNvPr id="30727" name="Text Box 9"/>
            <p:cNvSpPr txBox="1">
              <a:spLocks noChangeArrowheads="1"/>
            </p:cNvSpPr>
            <p:nvPr/>
          </p:nvSpPr>
          <p:spPr bwMode="auto">
            <a:xfrm>
              <a:off x="6119751" y="5680368"/>
              <a:ext cx="18986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Quantity of loans</a:t>
              </a:r>
            </a:p>
          </p:txBody>
        </p:sp>
        <p:sp>
          <p:nvSpPr>
            <p:cNvPr id="30728" name="Text Box 10"/>
            <p:cNvSpPr txBox="1">
              <a:spLocks noChangeArrowheads="1"/>
            </p:cNvSpPr>
            <p:nvPr/>
          </p:nvSpPr>
          <p:spPr bwMode="auto">
            <a:xfrm>
              <a:off x="6553200" y="1174675"/>
              <a:ext cx="1746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Supply of loans</a:t>
              </a:r>
            </a:p>
          </p:txBody>
        </p:sp>
        <p:sp>
          <p:nvSpPr>
            <p:cNvPr id="30729" name="Text Box 11"/>
            <p:cNvSpPr txBox="1">
              <a:spLocks noChangeArrowheads="1"/>
            </p:cNvSpPr>
            <p:nvPr/>
          </p:nvSpPr>
          <p:spPr bwMode="auto">
            <a:xfrm>
              <a:off x="6705600" y="5060875"/>
              <a:ext cx="198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Demand for loans</a:t>
              </a:r>
            </a:p>
          </p:txBody>
        </p:sp>
        <p:sp>
          <p:nvSpPr>
            <p:cNvPr id="30730" name="Line 12"/>
            <p:cNvSpPr>
              <a:spLocks noChangeShapeType="1"/>
            </p:cNvSpPr>
            <p:nvPr/>
          </p:nvSpPr>
          <p:spPr bwMode="auto">
            <a:xfrm>
              <a:off x="4495800" y="3308275"/>
              <a:ext cx="0" cy="228600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0731" name="Line 13"/>
            <p:cNvSpPr>
              <a:spLocks noChangeShapeType="1"/>
            </p:cNvSpPr>
            <p:nvPr/>
          </p:nvSpPr>
          <p:spPr bwMode="auto">
            <a:xfrm flipH="1">
              <a:off x="2057400" y="3308275"/>
              <a:ext cx="2438400" cy="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0732" name="Text Box 14"/>
            <p:cNvSpPr txBox="1">
              <a:spLocks noChangeArrowheads="1"/>
            </p:cNvSpPr>
            <p:nvPr/>
          </p:nvSpPr>
          <p:spPr bwMode="auto">
            <a:xfrm>
              <a:off x="379692" y="3178100"/>
              <a:ext cx="1577789" cy="718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Equilibrium interest rate</a:t>
              </a:r>
            </a:p>
          </p:txBody>
        </p:sp>
        <p:sp>
          <p:nvSpPr>
            <p:cNvPr id="30733" name="Text Box 15"/>
            <p:cNvSpPr txBox="1">
              <a:spLocks noChangeArrowheads="1"/>
            </p:cNvSpPr>
            <p:nvPr/>
          </p:nvSpPr>
          <p:spPr bwMode="auto">
            <a:xfrm>
              <a:off x="3475617" y="5670475"/>
              <a:ext cx="22689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1800" dirty="0"/>
                <a:t>Equilibrium quantity</a:t>
              </a:r>
            </a:p>
          </p:txBody>
        </p:sp>
      </p:grpSp>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a:spLocks noGrp="1" noChangeArrowheads="1"/>
          </p:cNvSpPr>
          <p:nvPr>
            <p:ph type="title"/>
          </p:nvPr>
        </p:nvSpPr>
        <p:spPr>
          <a:xfrm>
            <a:off x="1257300" y="475488"/>
            <a:ext cx="6629400" cy="627856"/>
          </a:xfrm>
        </p:spPr>
        <p:txBody>
          <a:bodyPr>
            <a:noAutofit/>
          </a:bodyPr>
          <a:lstStyle/>
          <a:p>
            <a:pPr eaLnBrk="1" hangingPunct="1"/>
            <a:r>
              <a:rPr lang="en-US" sz="3600" dirty="0" smtClean="0">
                <a:ea typeface="ＭＳ Ｐゴシック" pitchFamily="34" charset="-128"/>
              </a:rPr>
              <a:t>The Market for Loans</a:t>
            </a:r>
          </a:p>
        </p:txBody>
      </p:sp>
      <p:sp>
        <p:nvSpPr>
          <p:cNvPr id="32781" name="Text Box 15"/>
          <p:cNvSpPr txBox="1">
            <a:spLocks noChangeArrowheads="1"/>
          </p:cNvSpPr>
          <p:nvPr/>
        </p:nvSpPr>
        <p:spPr bwMode="auto">
          <a:xfrm>
            <a:off x="228600" y="978408"/>
            <a:ext cx="883202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600" b="1" dirty="0">
                <a:solidFill>
                  <a:srgbClr val="000066"/>
                </a:solidFill>
                <a:latin typeface="Trade Gothic LT Std Cn" pitchFamily="34" charset="0"/>
              </a:rPr>
              <a:t>What will happen in the market for loans if more people want to borrow at the same time?</a:t>
            </a:r>
          </a:p>
        </p:txBody>
      </p:sp>
      <p:grpSp>
        <p:nvGrpSpPr>
          <p:cNvPr id="22" name="Group 21"/>
          <p:cNvGrpSpPr>
            <a:grpSpLocks noChangeAspect="1"/>
          </p:cNvGrpSpPr>
          <p:nvPr/>
        </p:nvGrpSpPr>
        <p:grpSpPr>
          <a:xfrm>
            <a:off x="796066" y="1343694"/>
            <a:ext cx="7482112" cy="4385773"/>
            <a:chOff x="379692" y="1174675"/>
            <a:chExt cx="8313458" cy="4873081"/>
          </a:xfrm>
        </p:grpSpPr>
        <p:sp>
          <p:nvSpPr>
            <p:cNvPr id="32776" name="Text Box 10"/>
            <p:cNvSpPr txBox="1">
              <a:spLocks noChangeArrowheads="1"/>
            </p:cNvSpPr>
            <p:nvPr/>
          </p:nvSpPr>
          <p:spPr bwMode="auto">
            <a:xfrm>
              <a:off x="6705600" y="5060875"/>
              <a:ext cx="198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Demand for loans</a:t>
              </a:r>
            </a:p>
          </p:txBody>
        </p:sp>
        <p:grpSp>
          <p:nvGrpSpPr>
            <p:cNvPr id="21" name="Group 20"/>
            <p:cNvGrpSpPr/>
            <p:nvPr/>
          </p:nvGrpSpPr>
          <p:grpSpPr>
            <a:xfrm>
              <a:off x="379692" y="1174675"/>
              <a:ext cx="7919758" cy="4873081"/>
              <a:chOff x="379692" y="1174675"/>
              <a:chExt cx="7919758" cy="4873081"/>
            </a:xfrm>
          </p:grpSpPr>
          <p:sp>
            <p:nvSpPr>
              <p:cNvPr id="32770" name="Line 3"/>
              <p:cNvSpPr>
                <a:spLocks noChangeShapeType="1"/>
              </p:cNvSpPr>
              <p:nvPr/>
            </p:nvSpPr>
            <p:spPr bwMode="auto">
              <a:xfrm>
                <a:off x="1981200" y="1327075"/>
                <a:ext cx="0" cy="434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71" name="Line 4"/>
              <p:cNvSpPr>
                <a:spLocks noChangeShapeType="1"/>
              </p:cNvSpPr>
              <p:nvPr/>
            </p:nvSpPr>
            <p:spPr bwMode="auto">
              <a:xfrm>
                <a:off x="1981200" y="5670475"/>
                <a:ext cx="52578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72" name="Line 6"/>
              <p:cNvSpPr>
                <a:spLocks noChangeShapeType="1"/>
              </p:cNvSpPr>
              <p:nvPr/>
            </p:nvSpPr>
            <p:spPr bwMode="auto">
              <a:xfrm>
                <a:off x="2743200" y="1555675"/>
                <a:ext cx="3886200" cy="3886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773" name="Text Box 7"/>
              <p:cNvSpPr txBox="1">
                <a:spLocks noChangeArrowheads="1"/>
              </p:cNvSpPr>
              <p:nvPr/>
            </p:nvSpPr>
            <p:spPr bwMode="auto">
              <a:xfrm>
                <a:off x="457200" y="1327075"/>
                <a:ext cx="1403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Interest rate</a:t>
                </a:r>
              </a:p>
            </p:txBody>
          </p:sp>
          <p:sp>
            <p:nvSpPr>
              <p:cNvPr id="32774" name="Text Box 8"/>
              <p:cNvSpPr txBox="1">
                <a:spLocks noChangeArrowheads="1"/>
              </p:cNvSpPr>
              <p:nvPr/>
            </p:nvSpPr>
            <p:spPr bwMode="auto">
              <a:xfrm>
                <a:off x="6117336" y="5678424"/>
                <a:ext cx="18986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Quantity of loans</a:t>
                </a:r>
              </a:p>
            </p:txBody>
          </p:sp>
          <p:sp>
            <p:nvSpPr>
              <p:cNvPr id="32775" name="Text Box 9"/>
              <p:cNvSpPr txBox="1">
                <a:spLocks noChangeArrowheads="1"/>
              </p:cNvSpPr>
              <p:nvPr/>
            </p:nvSpPr>
            <p:spPr bwMode="auto">
              <a:xfrm>
                <a:off x="6553200" y="1174675"/>
                <a:ext cx="1746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Supply of loans</a:t>
                </a:r>
              </a:p>
            </p:txBody>
          </p:sp>
          <p:sp>
            <p:nvSpPr>
              <p:cNvPr id="32777" name="Line 11"/>
              <p:cNvSpPr>
                <a:spLocks noChangeShapeType="1"/>
              </p:cNvSpPr>
              <p:nvPr/>
            </p:nvSpPr>
            <p:spPr bwMode="auto">
              <a:xfrm>
                <a:off x="4495800" y="3308275"/>
                <a:ext cx="0" cy="228600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2778" name="Line 12"/>
              <p:cNvSpPr>
                <a:spLocks noChangeShapeType="1"/>
              </p:cNvSpPr>
              <p:nvPr/>
            </p:nvSpPr>
            <p:spPr bwMode="auto">
              <a:xfrm flipH="1">
                <a:off x="2057400" y="3308275"/>
                <a:ext cx="2438400" cy="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2779" name="Text Box 13"/>
              <p:cNvSpPr txBox="1">
                <a:spLocks noChangeArrowheads="1"/>
              </p:cNvSpPr>
              <p:nvPr/>
            </p:nvSpPr>
            <p:spPr bwMode="auto">
              <a:xfrm>
                <a:off x="379692" y="3178101"/>
                <a:ext cx="1601508" cy="718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Equilibrium interest rate</a:t>
                </a:r>
              </a:p>
            </p:txBody>
          </p:sp>
          <p:sp>
            <p:nvSpPr>
              <p:cNvPr id="32780" name="Text Box 14"/>
              <p:cNvSpPr txBox="1">
                <a:spLocks noChangeArrowheads="1"/>
              </p:cNvSpPr>
              <p:nvPr/>
            </p:nvSpPr>
            <p:spPr bwMode="auto">
              <a:xfrm>
                <a:off x="3478481" y="5678424"/>
                <a:ext cx="22632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1800" dirty="0"/>
                  <a:t>Equilibrium quantity</a:t>
                </a:r>
              </a:p>
            </p:txBody>
          </p:sp>
          <p:sp>
            <p:nvSpPr>
              <p:cNvPr id="32782" name="Line 16"/>
              <p:cNvSpPr>
                <a:spLocks noChangeShapeType="1"/>
              </p:cNvSpPr>
              <p:nvPr/>
            </p:nvSpPr>
            <p:spPr bwMode="auto">
              <a:xfrm flipV="1">
                <a:off x="2590800" y="1327075"/>
                <a:ext cx="3886200" cy="3886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cxnSp>
            <p:nvCxnSpPr>
              <p:cNvPr id="3" name="Straight Connector 2"/>
              <p:cNvCxnSpPr/>
              <p:nvPr/>
            </p:nvCxnSpPr>
            <p:spPr>
              <a:xfrm>
                <a:off x="4775200" y="1758875"/>
                <a:ext cx="2768600" cy="2819400"/>
              </a:xfrm>
              <a:prstGeom prst="line">
                <a:avLst/>
              </a:prstGeom>
              <a:ln w="12700" cmpd="sng">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Line 12"/>
              <p:cNvSpPr>
                <a:spLocks noChangeShapeType="1"/>
              </p:cNvSpPr>
              <p:nvPr/>
            </p:nvSpPr>
            <p:spPr bwMode="auto">
              <a:xfrm flipH="1">
                <a:off x="1981200" y="2419275"/>
                <a:ext cx="3403600" cy="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0" name="Line 11"/>
              <p:cNvSpPr>
                <a:spLocks noChangeShapeType="1"/>
              </p:cNvSpPr>
              <p:nvPr/>
            </p:nvSpPr>
            <p:spPr bwMode="auto">
              <a:xfrm>
                <a:off x="5384800" y="2425625"/>
                <a:ext cx="0" cy="324485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grpSp>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a:spLocks noGrp="1" noChangeArrowheads="1"/>
          </p:cNvSpPr>
          <p:nvPr>
            <p:ph type="title"/>
          </p:nvPr>
        </p:nvSpPr>
        <p:spPr>
          <a:xfrm>
            <a:off x="1257300" y="475488"/>
            <a:ext cx="6629400" cy="574675"/>
          </a:xfrm>
        </p:spPr>
        <p:txBody>
          <a:bodyPr>
            <a:noAutofit/>
          </a:bodyPr>
          <a:lstStyle/>
          <a:p>
            <a:pPr eaLnBrk="1" hangingPunct="1"/>
            <a:r>
              <a:rPr lang="en-US" sz="3600" dirty="0" smtClean="0">
                <a:ea typeface="ＭＳ Ｐゴシック" pitchFamily="34" charset="-128"/>
              </a:rPr>
              <a:t>The Market for Loans</a:t>
            </a:r>
          </a:p>
        </p:txBody>
      </p:sp>
      <p:sp>
        <p:nvSpPr>
          <p:cNvPr id="34829" name="Text Box 14"/>
          <p:cNvSpPr txBox="1">
            <a:spLocks noChangeArrowheads="1"/>
          </p:cNvSpPr>
          <p:nvPr/>
        </p:nvSpPr>
        <p:spPr bwMode="auto">
          <a:xfrm>
            <a:off x="225919" y="955002"/>
            <a:ext cx="872445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600" b="1" dirty="0">
                <a:solidFill>
                  <a:srgbClr val="000066"/>
                </a:solidFill>
                <a:latin typeface="Trade Gothic LT Std Cn" pitchFamily="34" charset="0"/>
              </a:rPr>
              <a:t>What will happen in the </a:t>
            </a:r>
            <a:r>
              <a:rPr lang="en-US" sz="1600" b="1" dirty="0" smtClean="0">
                <a:solidFill>
                  <a:srgbClr val="000066"/>
                </a:solidFill>
                <a:latin typeface="Trade Gothic LT Std Cn" pitchFamily="34" charset="0"/>
              </a:rPr>
              <a:t>market for loans </a:t>
            </a:r>
            <a:r>
              <a:rPr lang="en-US" sz="1600" b="1" dirty="0">
                <a:solidFill>
                  <a:srgbClr val="000066"/>
                </a:solidFill>
                <a:latin typeface="Trade Gothic LT Std Cn" pitchFamily="34" charset="0"/>
              </a:rPr>
              <a:t>if lenders think more borrowers than normal may not repay their loans?</a:t>
            </a:r>
          </a:p>
        </p:txBody>
      </p:sp>
      <p:grpSp>
        <p:nvGrpSpPr>
          <p:cNvPr id="23" name="Group 22"/>
          <p:cNvGrpSpPr>
            <a:grpSpLocks noChangeAspect="1"/>
          </p:cNvGrpSpPr>
          <p:nvPr/>
        </p:nvGrpSpPr>
        <p:grpSpPr>
          <a:xfrm>
            <a:off x="796068" y="1367415"/>
            <a:ext cx="7482110" cy="4695293"/>
            <a:chOff x="379692" y="1179576"/>
            <a:chExt cx="8313458" cy="5216992"/>
          </a:xfrm>
        </p:grpSpPr>
        <p:sp>
          <p:nvSpPr>
            <p:cNvPr id="34824" name="Text Box 9"/>
            <p:cNvSpPr txBox="1">
              <a:spLocks noChangeArrowheads="1"/>
            </p:cNvSpPr>
            <p:nvPr/>
          </p:nvSpPr>
          <p:spPr bwMode="auto">
            <a:xfrm>
              <a:off x="6705600" y="5065776"/>
              <a:ext cx="198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Demand for loans</a:t>
              </a:r>
            </a:p>
          </p:txBody>
        </p:sp>
        <p:grpSp>
          <p:nvGrpSpPr>
            <p:cNvPr id="22" name="Group 21"/>
            <p:cNvGrpSpPr/>
            <p:nvPr/>
          </p:nvGrpSpPr>
          <p:grpSpPr>
            <a:xfrm>
              <a:off x="379692" y="1179576"/>
              <a:ext cx="7919758" cy="5216992"/>
              <a:chOff x="379692" y="1179576"/>
              <a:chExt cx="7919758" cy="5216992"/>
            </a:xfrm>
          </p:grpSpPr>
          <p:sp>
            <p:nvSpPr>
              <p:cNvPr id="34818" name="Line 3"/>
              <p:cNvSpPr>
                <a:spLocks noChangeShapeType="1"/>
              </p:cNvSpPr>
              <p:nvPr/>
            </p:nvSpPr>
            <p:spPr bwMode="auto">
              <a:xfrm>
                <a:off x="1981200" y="1325880"/>
                <a:ext cx="0" cy="43434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19" name="Line 4"/>
              <p:cNvSpPr>
                <a:spLocks noChangeShapeType="1"/>
              </p:cNvSpPr>
              <p:nvPr/>
            </p:nvSpPr>
            <p:spPr bwMode="auto">
              <a:xfrm>
                <a:off x="1981200" y="5669280"/>
                <a:ext cx="52578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0" name="Line 5"/>
              <p:cNvSpPr>
                <a:spLocks noChangeShapeType="1"/>
              </p:cNvSpPr>
              <p:nvPr/>
            </p:nvSpPr>
            <p:spPr bwMode="auto">
              <a:xfrm>
                <a:off x="2743200" y="1554480"/>
                <a:ext cx="3886200" cy="3886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821" name="Text Box 6"/>
              <p:cNvSpPr txBox="1">
                <a:spLocks noChangeArrowheads="1"/>
              </p:cNvSpPr>
              <p:nvPr/>
            </p:nvSpPr>
            <p:spPr bwMode="auto">
              <a:xfrm>
                <a:off x="457200" y="1325880"/>
                <a:ext cx="1403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Interest rate</a:t>
                </a:r>
              </a:p>
            </p:txBody>
          </p:sp>
          <p:sp>
            <p:nvSpPr>
              <p:cNvPr id="34822" name="Text Box 7"/>
              <p:cNvSpPr txBox="1">
                <a:spLocks noChangeArrowheads="1"/>
              </p:cNvSpPr>
              <p:nvPr/>
            </p:nvSpPr>
            <p:spPr bwMode="auto">
              <a:xfrm>
                <a:off x="6117336" y="5680364"/>
                <a:ext cx="18986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Quantity of loans</a:t>
                </a:r>
              </a:p>
            </p:txBody>
          </p:sp>
          <p:sp>
            <p:nvSpPr>
              <p:cNvPr id="34823" name="Text Box 8"/>
              <p:cNvSpPr txBox="1">
                <a:spLocks noChangeArrowheads="1"/>
              </p:cNvSpPr>
              <p:nvPr/>
            </p:nvSpPr>
            <p:spPr bwMode="auto">
              <a:xfrm>
                <a:off x="6553200" y="1179576"/>
                <a:ext cx="1746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Supply of loans</a:t>
                </a:r>
              </a:p>
            </p:txBody>
          </p:sp>
          <p:sp>
            <p:nvSpPr>
              <p:cNvPr id="34825" name="Line 10"/>
              <p:cNvSpPr>
                <a:spLocks noChangeShapeType="1"/>
              </p:cNvSpPr>
              <p:nvPr/>
            </p:nvSpPr>
            <p:spPr bwMode="auto">
              <a:xfrm>
                <a:off x="4495800" y="3272650"/>
                <a:ext cx="0" cy="228600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4826" name="Line 11"/>
              <p:cNvSpPr>
                <a:spLocks noChangeShapeType="1"/>
              </p:cNvSpPr>
              <p:nvPr/>
            </p:nvSpPr>
            <p:spPr bwMode="auto">
              <a:xfrm flipH="1">
                <a:off x="2057400" y="3272650"/>
                <a:ext cx="2438400" cy="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34827" name="Text Box 12"/>
              <p:cNvSpPr txBox="1">
                <a:spLocks noChangeArrowheads="1"/>
              </p:cNvSpPr>
              <p:nvPr/>
            </p:nvSpPr>
            <p:spPr bwMode="auto">
              <a:xfrm>
                <a:off x="379692" y="3188858"/>
                <a:ext cx="1601695" cy="718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Equilibrium interest rate</a:t>
                </a:r>
              </a:p>
            </p:txBody>
          </p:sp>
          <p:sp>
            <p:nvSpPr>
              <p:cNvPr id="34828" name="Text Box 13"/>
              <p:cNvSpPr txBox="1">
                <a:spLocks noChangeArrowheads="1"/>
              </p:cNvSpPr>
              <p:nvPr/>
            </p:nvSpPr>
            <p:spPr bwMode="auto">
              <a:xfrm>
                <a:off x="3631952" y="5678423"/>
                <a:ext cx="1956296" cy="718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1800" dirty="0"/>
                  <a:t>Equilibrium quantity</a:t>
                </a:r>
              </a:p>
            </p:txBody>
          </p:sp>
          <p:sp>
            <p:nvSpPr>
              <p:cNvPr id="34830" name="Line 15"/>
              <p:cNvSpPr>
                <a:spLocks noChangeShapeType="1"/>
              </p:cNvSpPr>
              <p:nvPr/>
            </p:nvSpPr>
            <p:spPr bwMode="auto">
              <a:xfrm flipV="1">
                <a:off x="2590800" y="1291450"/>
                <a:ext cx="3886200" cy="388620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Line 15"/>
              <p:cNvSpPr>
                <a:spLocks noChangeShapeType="1"/>
              </p:cNvSpPr>
              <p:nvPr/>
            </p:nvSpPr>
            <p:spPr bwMode="auto">
              <a:xfrm flipV="1">
                <a:off x="2159000" y="1505763"/>
                <a:ext cx="2667000" cy="265906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 name="Line 11"/>
              <p:cNvSpPr>
                <a:spLocks noChangeShapeType="1"/>
              </p:cNvSpPr>
              <p:nvPr/>
            </p:nvSpPr>
            <p:spPr bwMode="auto">
              <a:xfrm flipH="1">
                <a:off x="2019300" y="2561450"/>
                <a:ext cx="1714500" cy="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 name="Line 10"/>
              <p:cNvSpPr>
                <a:spLocks noChangeShapeType="1"/>
              </p:cNvSpPr>
              <p:nvPr/>
            </p:nvSpPr>
            <p:spPr bwMode="auto">
              <a:xfrm>
                <a:off x="3733800" y="2663050"/>
                <a:ext cx="0" cy="2971800"/>
              </a:xfrm>
              <a:prstGeom prst="line">
                <a:avLst/>
              </a:prstGeom>
              <a:noFill/>
              <a:ln w="19050" cap="rnd">
                <a:solidFill>
                  <a:schemeClr val="tx1"/>
                </a:solidFill>
                <a:prstDash val="sysDot"/>
                <a:round/>
                <a:headEnd/>
                <a:tailEnd type="triangle" w="med" len="med"/>
              </a:ln>
              <a:extLst>
                <a:ext uri="{909E8E84-426E-40dd-AFC4-6F175D3DCCD1}">
                  <a14:hiddenFill xmlns:a14="http://schemas.microsoft.com/office/drawing/2010/main">
                    <a:noFill/>
                  </a14:hiddenFill>
                </a:ext>
              </a:extLst>
            </p:spPr>
            <p:txBody>
              <a:bodyPr/>
              <a:lstStyle/>
              <a:p>
                <a:endParaRPr lang="en-US"/>
              </a:p>
            </p:txBody>
          </p:sp>
        </p:grpSp>
      </p:gr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AutoShape 10" descr="9k="/>
          <p:cNvSpPr>
            <a:spLocks noChangeAspect="1" noChangeArrowheads="1"/>
          </p:cNvSpPr>
          <p:nvPr/>
        </p:nvSpPr>
        <p:spPr bwMode="auto">
          <a:xfrm>
            <a:off x="155575" y="460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6866" name="AutoShape 12" descr="9k="/>
          <p:cNvSpPr>
            <a:spLocks noChangeAspect="1" noChangeArrowheads="1"/>
          </p:cNvSpPr>
          <p:nvPr/>
        </p:nvSpPr>
        <p:spPr bwMode="auto">
          <a:xfrm>
            <a:off x="155575" y="460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6867" name="AutoShape 14" descr="ANd9GcTywb5NaGzULDVkzy-BsXGujXQGr0XHiBN_GS1Wi1uFsI9hKG2x_Q"/>
          <p:cNvSpPr>
            <a:spLocks noChangeAspect="1" noChangeArrowheads="1"/>
          </p:cNvSpPr>
          <p:nvPr/>
        </p:nvSpPr>
        <p:spPr bwMode="auto">
          <a:xfrm>
            <a:off x="155575" y="460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6868" name="AutoShape 16" descr="ANd9GcTywb5NaGzULDVkzy-BsXGujXQGr0XHiBN_GS1Wi1uFsI9hKG2x_Q"/>
          <p:cNvSpPr>
            <a:spLocks noChangeAspect="1" noChangeArrowheads="1"/>
          </p:cNvSpPr>
          <p:nvPr/>
        </p:nvSpPr>
        <p:spPr bwMode="auto">
          <a:xfrm>
            <a:off x="155575" y="460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6869" name="AutoShape 18" descr="ANd9GcTywb5NaGzULDVkzy-BsXGujXQGr0XHiBN_GS1Wi1uFsI9hKG2x_Q"/>
          <p:cNvSpPr>
            <a:spLocks noChangeAspect="1" noChangeArrowheads="1"/>
          </p:cNvSpPr>
          <p:nvPr/>
        </p:nvSpPr>
        <p:spPr bwMode="auto">
          <a:xfrm>
            <a:off x="155575" y="460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6870" name="Text Box 23"/>
          <p:cNvSpPr txBox="1">
            <a:spLocks noChangeArrowheads="1"/>
          </p:cNvSpPr>
          <p:nvPr/>
        </p:nvSpPr>
        <p:spPr bwMode="auto">
          <a:xfrm>
            <a:off x="327547" y="507568"/>
            <a:ext cx="848890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3200" b="1" dirty="0"/>
              <a:t>Which interest rate are we talking about?</a:t>
            </a:r>
          </a:p>
        </p:txBody>
      </p:sp>
      <p:pic>
        <p:nvPicPr>
          <p:cNvPr id="36872" name="Picture 13" descr="FRED Grap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350" y="1198563"/>
            <a:ext cx="7591425" cy="4554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Selected Interest Rates</a:t>
            </a:r>
          </a:p>
        </p:txBody>
      </p:sp>
      <p:sp>
        <p:nvSpPr>
          <p:cNvPr id="38914" name="Rectangle 3"/>
          <p:cNvSpPr>
            <a:spLocks noGrp="1" noChangeArrowheads="1"/>
          </p:cNvSpPr>
          <p:nvPr>
            <p:ph idx="1"/>
          </p:nvPr>
        </p:nvSpPr>
        <p:spPr>
          <a:xfrm>
            <a:off x="457200" y="1295400"/>
            <a:ext cx="8297863" cy="5372100"/>
          </a:xfrm>
        </p:spPr>
        <p:txBody>
          <a:bodyPr/>
          <a:lstStyle/>
          <a:p>
            <a:pPr eaLnBrk="1" hangingPunct="1">
              <a:lnSpc>
                <a:spcPct val="90000"/>
              </a:lnSpc>
              <a:buFontTx/>
              <a:buNone/>
            </a:pPr>
            <a:r>
              <a:rPr lang="en-US" sz="2800" b="1" dirty="0" smtClean="0">
                <a:solidFill>
                  <a:srgbClr val="000066"/>
                </a:solidFill>
                <a:ea typeface="ＭＳ Ｐゴシック" pitchFamily="34" charset="-128"/>
              </a:rPr>
              <a:t>Federal funds rate</a:t>
            </a:r>
            <a:r>
              <a:rPr lang="en-US" sz="2800" dirty="0" smtClean="0">
                <a:ea typeface="ＭＳ Ｐゴシック" pitchFamily="34" charset="-128"/>
              </a:rPr>
              <a:t> — The rate one bank charges another for an overnight loan</a:t>
            </a:r>
          </a:p>
          <a:p>
            <a:pPr eaLnBrk="1" hangingPunct="1">
              <a:lnSpc>
                <a:spcPct val="90000"/>
              </a:lnSpc>
              <a:buFontTx/>
              <a:buNone/>
            </a:pPr>
            <a:r>
              <a:rPr lang="en-US" sz="2800" b="1" dirty="0" smtClean="0">
                <a:solidFill>
                  <a:srgbClr val="000066"/>
                </a:solidFill>
                <a:ea typeface="ＭＳ Ｐゴシック" pitchFamily="34" charset="-128"/>
              </a:rPr>
              <a:t>Prime rate</a:t>
            </a:r>
            <a:r>
              <a:rPr lang="en-US" sz="2800" dirty="0" smtClean="0">
                <a:ea typeface="ＭＳ Ｐゴシック" pitchFamily="34" charset="-128"/>
              </a:rPr>
              <a:t> — The rate banks charge their best customers</a:t>
            </a:r>
          </a:p>
          <a:p>
            <a:pPr eaLnBrk="1" hangingPunct="1">
              <a:lnSpc>
                <a:spcPct val="90000"/>
              </a:lnSpc>
              <a:buFontTx/>
              <a:buNone/>
            </a:pPr>
            <a:r>
              <a:rPr lang="en-US" sz="2800" b="1" dirty="0" smtClean="0">
                <a:solidFill>
                  <a:srgbClr val="000066"/>
                </a:solidFill>
                <a:ea typeface="ＭＳ Ｐゴシック" pitchFamily="34" charset="-128"/>
              </a:rPr>
              <a:t>30-year fixed mortgage rate</a:t>
            </a:r>
            <a:r>
              <a:rPr lang="en-US" sz="2800" dirty="0" smtClean="0">
                <a:ea typeface="ＭＳ Ｐゴシック" pitchFamily="34" charset="-128"/>
              </a:rPr>
              <a:t> — The rate banks charge homebuyers seeking fixed, long-term loans</a:t>
            </a:r>
          </a:p>
          <a:p>
            <a:pPr eaLnBrk="1" hangingPunct="1">
              <a:lnSpc>
                <a:spcPct val="90000"/>
              </a:lnSpc>
              <a:buFontTx/>
              <a:buNone/>
            </a:pPr>
            <a:r>
              <a:rPr lang="en-US" sz="2800" b="1" dirty="0" smtClean="0">
                <a:solidFill>
                  <a:srgbClr val="000066"/>
                </a:solidFill>
                <a:ea typeface="ＭＳ Ｐゴシック" pitchFamily="34" charset="-128"/>
              </a:rPr>
              <a:t>Automobile loan rate</a:t>
            </a:r>
            <a:r>
              <a:rPr lang="en-US" sz="2800" dirty="0" smtClean="0">
                <a:ea typeface="ＭＳ Ｐゴシック" pitchFamily="34" charset="-128"/>
              </a:rPr>
              <a:t> — The rate banks charge for loans used to buy automobiles</a:t>
            </a:r>
          </a:p>
          <a:p>
            <a:pPr eaLnBrk="1" hangingPunct="1">
              <a:lnSpc>
                <a:spcPct val="90000"/>
              </a:lnSpc>
              <a:buFontTx/>
              <a:buNone/>
            </a:pPr>
            <a:r>
              <a:rPr lang="en-US" sz="2800" b="1" dirty="0" smtClean="0">
                <a:solidFill>
                  <a:srgbClr val="000066"/>
                </a:solidFill>
                <a:ea typeface="ＭＳ Ｐゴシック" pitchFamily="34" charset="-128"/>
              </a:rPr>
              <a:t>Credit card rate</a:t>
            </a:r>
            <a:r>
              <a:rPr lang="en-US" sz="2800" dirty="0" smtClean="0">
                <a:ea typeface="ＭＳ Ｐゴシック" pitchFamily="34" charset="-128"/>
              </a:rPr>
              <a:t> — The rate credit card companies charge those who use their cards for purchases</a:t>
            </a:r>
          </a:p>
        </p:txBody>
      </p:sp>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10.18.1.48\cvoprod\CEE\Input\ECONOMICS-131302\Graphics\Rendered art -design team\Lesson-23-Hand.jpg"/>
          <p:cNvPicPr>
            <a:picLocks noChangeAspect="1" noChangeArrowheads="1"/>
          </p:cNvPicPr>
          <p:nvPr/>
        </p:nvPicPr>
        <p:blipFill>
          <a:blip r:embed="rId3" cstate="print"/>
          <a:srcRect/>
          <a:stretch>
            <a:fillRect/>
          </a:stretch>
        </p:blipFill>
        <p:spPr bwMode="auto">
          <a:xfrm>
            <a:off x="2457227" y="1111193"/>
            <a:ext cx="5674995" cy="4812030"/>
          </a:xfrm>
          <a:prstGeom prst="rect">
            <a:avLst/>
          </a:prstGeom>
          <a:noFill/>
        </p:spPr>
      </p:pic>
      <p:sp>
        <p:nvSpPr>
          <p:cNvPr id="39937"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Interest </a:t>
            </a:r>
            <a:r>
              <a:rPr lang="en-US" sz="3600" dirty="0">
                <a:ea typeface="ＭＳ Ｐゴシック" pitchFamily="34" charset="-128"/>
              </a:rPr>
              <a:t>r</a:t>
            </a:r>
            <a:r>
              <a:rPr lang="en-US" sz="3600" dirty="0" smtClean="0">
                <a:ea typeface="ＭＳ Ｐゴシック" pitchFamily="34" charset="-128"/>
              </a:rPr>
              <a:t>ates are linked.</a:t>
            </a:r>
          </a:p>
        </p:txBody>
      </p:sp>
      <p:sp>
        <p:nvSpPr>
          <p:cNvPr id="39938" name="AutoShape 5" descr="9k="/>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39939" name="AutoShape 7" descr="9k="/>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1" name="Text Box 13"/>
          <p:cNvSpPr txBox="1">
            <a:spLocks noChangeArrowheads="1"/>
          </p:cNvSpPr>
          <p:nvPr/>
        </p:nvSpPr>
        <p:spPr bwMode="auto">
          <a:xfrm>
            <a:off x="3134325" y="1164788"/>
            <a:ext cx="1758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Credit card rate</a:t>
            </a:r>
          </a:p>
        </p:txBody>
      </p:sp>
      <p:sp>
        <p:nvSpPr>
          <p:cNvPr id="39950" name="Text Box 19"/>
          <p:cNvSpPr txBox="1">
            <a:spLocks noChangeArrowheads="1"/>
          </p:cNvSpPr>
          <p:nvPr/>
        </p:nvSpPr>
        <p:spPr bwMode="auto">
          <a:xfrm>
            <a:off x="3168127" y="1043486"/>
            <a:ext cx="1651294" cy="707886"/>
          </a:xfrm>
          <a:prstGeom prst="rect">
            <a:avLst/>
          </a:prstGeom>
          <a:solidFill>
            <a:schemeClr val="bg1"/>
          </a:solidFill>
          <a:ln>
            <a:noFill/>
          </a:ln>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spcBef>
                <a:spcPts val="0"/>
              </a:spcBef>
            </a:pPr>
            <a:r>
              <a:rPr lang="en-US" sz="4000" dirty="0">
                <a:latin typeface="Franklin Gothic Demi" panose="020B0703020102020204" pitchFamily="34" charset="0"/>
              </a:rPr>
              <a:t>?</a:t>
            </a:r>
          </a:p>
        </p:txBody>
      </p:sp>
      <p:sp>
        <p:nvSpPr>
          <p:cNvPr id="14" name="Text Box 9"/>
          <p:cNvSpPr txBox="1">
            <a:spLocks noChangeArrowheads="1"/>
          </p:cNvSpPr>
          <p:nvPr/>
        </p:nvSpPr>
        <p:spPr bwMode="auto">
          <a:xfrm>
            <a:off x="1264527" y="5606628"/>
            <a:ext cx="2038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Federal funds rate</a:t>
            </a:r>
          </a:p>
        </p:txBody>
      </p:sp>
      <p:sp>
        <p:nvSpPr>
          <p:cNvPr id="15" name="Text Box 10"/>
          <p:cNvSpPr txBox="1">
            <a:spLocks noChangeArrowheads="1"/>
          </p:cNvSpPr>
          <p:nvPr/>
        </p:nvSpPr>
        <p:spPr bwMode="auto">
          <a:xfrm>
            <a:off x="1380154" y="4588245"/>
            <a:ext cx="1238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Prime rate</a:t>
            </a:r>
          </a:p>
        </p:txBody>
      </p:sp>
      <p:sp>
        <p:nvSpPr>
          <p:cNvPr id="16" name="Text Box 11"/>
          <p:cNvSpPr txBox="1">
            <a:spLocks noChangeArrowheads="1"/>
          </p:cNvSpPr>
          <p:nvPr/>
        </p:nvSpPr>
        <p:spPr bwMode="auto">
          <a:xfrm>
            <a:off x="530302" y="3475739"/>
            <a:ext cx="198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30-year mortgage</a:t>
            </a:r>
          </a:p>
        </p:txBody>
      </p:sp>
      <p:sp>
        <p:nvSpPr>
          <p:cNvPr id="17" name="Text Box 12"/>
          <p:cNvSpPr txBox="1">
            <a:spLocks noChangeArrowheads="1"/>
          </p:cNvSpPr>
          <p:nvPr/>
        </p:nvSpPr>
        <p:spPr bwMode="auto">
          <a:xfrm>
            <a:off x="639454" y="2206325"/>
            <a:ext cx="23006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smtClean="0"/>
              <a:t>Automobile loan rate</a:t>
            </a:r>
            <a:endParaRPr lang="en-US" sz="1800" dirty="0"/>
          </a:p>
        </p:txBody>
      </p:sp>
      <p:sp>
        <p:nvSpPr>
          <p:cNvPr id="18" name="Text Box 19"/>
          <p:cNvSpPr txBox="1">
            <a:spLocks noChangeArrowheads="1"/>
          </p:cNvSpPr>
          <p:nvPr/>
        </p:nvSpPr>
        <p:spPr bwMode="auto">
          <a:xfrm>
            <a:off x="727849" y="2002736"/>
            <a:ext cx="2112170" cy="707886"/>
          </a:xfrm>
          <a:prstGeom prst="rect">
            <a:avLst/>
          </a:prstGeom>
          <a:solidFill>
            <a:schemeClr val="bg1"/>
          </a:solidFill>
          <a:ln>
            <a:noFill/>
          </a:ln>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spcBef>
                <a:spcPts val="0"/>
              </a:spcBef>
            </a:pPr>
            <a:r>
              <a:rPr lang="en-US" sz="4000" dirty="0">
                <a:latin typeface="Franklin Gothic Demi" panose="020B0703020102020204" pitchFamily="34" charset="0"/>
              </a:rPr>
              <a:t>?</a:t>
            </a:r>
          </a:p>
        </p:txBody>
      </p:sp>
      <p:sp>
        <p:nvSpPr>
          <p:cNvPr id="19" name="Text Box 19"/>
          <p:cNvSpPr txBox="1">
            <a:spLocks noChangeArrowheads="1"/>
          </p:cNvSpPr>
          <p:nvPr/>
        </p:nvSpPr>
        <p:spPr bwMode="auto">
          <a:xfrm>
            <a:off x="570155" y="3293634"/>
            <a:ext cx="1893346" cy="707886"/>
          </a:xfrm>
          <a:prstGeom prst="rect">
            <a:avLst/>
          </a:prstGeom>
          <a:solidFill>
            <a:schemeClr val="bg1"/>
          </a:solidFill>
          <a:ln>
            <a:noFill/>
          </a:ln>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spcBef>
                <a:spcPts val="0"/>
              </a:spcBef>
            </a:pPr>
            <a:r>
              <a:rPr lang="en-US" sz="4000" dirty="0">
                <a:latin typeface="Franklin Gothic Demi" panose="020B0703020102020204" pitchFamily="34" charset="0"/>
              </a:rPr>
              <a:t>?</a:t>
            </a:r>
          </a:p>
        </p:txBody>
      </p:sp>
      <p:sp>
        <p:nvSpPr>
          <p:cNvPr id="20" name="Text Box 19"/>
          <p:cNvSpPr txBox="1">
            <a:spLocks noChangeArrowheads="1"/>
          </p:cNvSpPr>
          <p:nvPr/>
        </p:nvSpPr>
        <p:spPr bwMode="auto">
          <a:xfrm>
            <a:off x="1452278" y="4464422"/>
            <a:ext cx="1054253" cy="707886"/>
          </a:xfrm>
          <a:prstGeom prst="rect">
            <a:avLst/>
          </a:prstGeom>
          <a:solidFill>
            <a:schemeClr val="bg1"/>
          </a:solidFill>
          <a:ln>
            <a:noFill/>
          </a:ln>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spcBef>
                <a:spcPts val="0"/>
              </a:spcBef>
            </a:pPr>
            <a:r>
              <a:rPr lang="en-US" sz="4000" dirty="0">
                <a:latin typeface="Franklin Gothic Demi" panose="020B0703020102020204" pitchFamily="34" charset="0"/>
              </a:rPr>
              <a:t>?</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39950"/>
                                        </p:tgtEl>
                                        <p:attrNameLst>
                                          <p:attrName>ppt_x</p:attrName>
                                        </p:attrNameLst>
                                      </p:cBhvr>
                                      <p:tavLst>
                                        <p:tav tm="0">
                                          <p:val>
                                            <p:strVal val="ppt_x"/>
                                          </p:val>
                                        </p:tav>
                                        <p:tav tm="100000">
                                          <p:val>
                                            <p:strVal val="ppt_x"/>
                                          </p:val>
                                        </p:tav>
                                      </p:tavLst>
                                    </p:anim>
                                    <p:anim calcmode="lin" valueType="num">
                                      <p:cBhvr additive="base">
                                        <p:cTn id="7" dur="500"/>
                                        <p:tgtEl>
                                          <p:spTgt spid="39950"/>
                                        </p:tgtEl>
                                        <p:attrNameLst>
                                          <p:attrName>ppt_y</p:attrName>
                                        </p:attrNameLst>
                                      </p:cBhvr>
                                      <p:tavLst>
                                        <p:tav tm="0">
                                          <p:val>
                                            <p:strVal val="ppt_y"/>
                                          </p:val>
                                        </p:tav>
                                        <p:tav tm="100000">
                                          <p:val>
                                            <p:strVal val="1+ppt_h/2"/>
                                          </p:val>
                                        </p:tav>
                                      </p:tavLst>
                                    </p:anim>
                                    <p:set>
                                      <p:cBhvr>
                                        <p:cTn id="8" dur="1" fill="hold">
                                          <p:stCondLst>
                                            <p:cond delay="499"/>
                                          </p:stCondLst>
                                        </p:cTn>
                                        <p:tgtEl>
                                          <p:spTgt spid="39950"/>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grpId="0" nodeType="clickEffect">
                                  <p:stCondLst>
                                    <p:cond delay="0"/>
                                  </p:stCondLst>
                                  <p:childTnLst>
                                    <p:anim calcmode="lin" valueType="num">
                                      <p:cBhvr additive="base">
                                        <p:cTn id="12" dur="500"/>
                                        <p:tgtEl>
                                          <p:spTgt spid="18"/>
                                        </p:tgtEl>
                                        <p:attrNameLst>
                                          <p:attrName>ppt_x</p:attrName>
                                        </p:attrNameLst>
                                      </p:cBhvr>
                                      <p:tavLst>
                                        <p:tav tm="0">
                                          <p:val>
                                            <p:strVal val="ppt_x"/>
                                          </p:val>
                                        </p:tav>
                                        <p:tav tm="100000">
                                          <p:val>
                                            <p:strVal val="ppt_x"/>
                                          </p:val>
                                        </p:tav>
                                      </p:tavLst>
                                    </p:anim>
                                    <p:anim calcmode="lin" valueType="num">
                                      <p:cBhvr additive="base">
                                        <p:cTn id="13" dur="500"/>
                                        <p:tgtEl>
                                          <p:spTgt spid="18"/>
                                        </p:tgtEl>
                                        <p:attrNameLst>
                                          <p:attrName>ppt_y</p:attrName>
                                        </p:attrNameLst>
                                      </p:cBhvr>
                                      <p:tavLst>
                                        <p:tav tm="0">
                                          <p:val>
                                            <p:strVal val="ppt_y"/>
                                          </p:val>
                                        </p:tav>
                                        <p:tav tm="100000">
                                          <p:val>
                                            <p:strVal val="1+ppt_h/2"/>
                                          </p:val>
                                        </p:tav>
                                      </p:tavLst>
                                    </p:anim>
                                    <p:set>
                                      <p:cBhvr>
                                        <p:cTn id="14" dur="1" fill="hold">
                                          <p:stCondLst>
                                            <p:cond delay="499"/>
                                          </p:stCondLst>
                                        </p:cTn>
                                        <p:tgtEl>
                                          <p:spTgt spid="18"/>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grpId="0" nodeType="clickEffect">
                                  <p:stCondLst>
                                    <p:cond delay="0"/>
                                  </p:stCondLst>
                                  <p:childTnLst>
                                    <p:anim calcmode="lin" valueType="num">
                                      <p:cBhvr additive="base">
                                        <p:cTn id="18" dur="500"/>
                                        <p:tgtEl>
                                          <p:spTgt spid="19"/>
                                        </p:tgtEl>
                                        <p:attrNameLst>
                                          <p:attrName>ppt_x</p:attrName>
                                        </p:attrNameLst>
                                      </p:cBhvr>
                                      <p:tavLst>
                                        <p:tav tm="0">
                                          <p:val>
                                            <p:strVal val="ppt_x"/>
                                          </p:val>
                                        </p:tav>
                                        <p:tav tm="100000">
                                          <p:val>
                                            <p:strVal val="ppt_x"/>
                                          </p:val>
                                        </p:tav>
                                      </p:tavLst>
                                    </p:anim>
                                    <p:anim calcmode="lin" valueType="num">
                                      <p:cBhvr additive="base">
                                        <p:cTn id="19" dur="500"/>
                                        <p:tgtEl>
                                          <p:spTgt spid="19"/>
                                        </p:tgtEl>
                                        <p:attrNameLst>
                                          <p:attrName>ppt_y</p:attrName>
                                        </p:attrNameLst>
                                      </p:cBhvr>
                                      <p:tavLst>
                                        <p:tav tm="0">
                                          <p:val>
                                            <p:strVal val="ppt_y"/>
                                          </p:val>
                                        </p:tav>
                                        <p:tav tm="100000">
                                          <p:val>
                                            <p:strVal val="1+ppt_h/2"/>
                                          </p:val>
                                        </p:tav>
                                      </p:tavLst>
                                    </p:anim>
                                    <p:set>
                                      <p:cBhvr>
                                        <p:cTn id="20" dur="1" fill="hold">
                                          <p:stCondLst>
                                            <p:cond delay="499"/>
                                          </p:stCondLst>
                                        </p:cTn>
                                        <p:tgtEl>
                                          <p:spTgt spid="19"/>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grpId="0" nodeType="clickEffect">
                                  <p:stCondLst>
                                    <p:cond delay="0"/>
                                  </p:stCondLst>
                                  <p:childTnLst>
                                    <p:anim calcmode="lin" valueType="num">
                                      <p:cBhvr additive="base">
                                        <p:cTn id="24" dur="500"/>
                                        <p:tgtEl>
                                          <p:spTgt spid="20"/>
                                        </p:tgtEl>
                                        <p:attrNameLst>
                                          <p:attrName>ppt_x</p:attrName>
                                        </p:attrNameLst>
                                      </p:cBhvr>
                                      <p:tavLst>
                                        <p:tav tm="0">
                                          <p:val>
                                            <p:strVal val="ppt_x"/>
                                          </p:val>
                                        </p:tav>
                                        <p:tav tm="100000">
                                          <p:val>
                                            <p:strVal val="ppt_x"/>
                                          </p:val>
                                        </p:tav>
                                      </p:tavLst>
                                    </p:anim>
                                    <p:anim calcmode="lin" valueType="num">
                                      <p:cBhvr additive="base">
                                        <p:cTn id="25" dur="500"/>
                                        <p:tgtEl>
                                          <p:spTgt spid="20"/>
                                        </p:tgtEl>
                                        <p:attrNameLst>
                                          <p:attrName>ppt_y</p:attrName>
                                        </p:attrNameLst>
                                      </p:cBhvr>
                                      <p:tavLst>
                                        <p:tav tm="0">
                                          <p:val>
                                            <p:strVal val="ppt_y"/>
                                          </p:val>
                                        </p:tav>
                                        <p:tav tm="100000">
                                          <p:val>
                                            <p:strVal val="1+ppt_h/2"/>
                                          </p:val>
                                        </p:tav>
                                      </p:tavLst>
                                    </p:anim>
                                    <p:set>
                                      <p:cBhvr>
                                        <p:cTn id="26" dur="1" fill="hold">
                                          <p:stCondLst>
                                            <p:cond delay="4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50" grpId="0" animBg="1"/>
      <p:bldP spid="18" grpId="0" animBg="1"/>
      <p:bldP spid="19" grpId="0" animBg="1"/>
      <p:bldP spid="2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2"/>
          <p:cNvSpPr>
            <a:spLocks noGrp="1" noChangeArrowheads="1"/>
          </p:cNvSpPr>
          <p:nvPr>
            <p:ph type="title"/>
          </p:nvPr>
        </p:nvSpPr>
        <p:spPr>
          <a:xfrm>
            <a:off x="495300" y="566738"/>
            <a:ext cx="8229600" cy="1143000"/>
          </a:xfrm>
        </p:spPr>
        <p:txBody>
          <a:bodyPr>
            <a:noAutofit/>
          </a:bodyPr>
          <a:lstStyle/>
          <a:p>
            <a:pPr eaLnBrk="1" hangingPunct="1"/>
            <a:r>
              <a:rPr lang="en-US" sz="3600" b="1" dirty="0" smtClean="0">
                <a:ea typeface="ＭＳ Ｐゴシック" pitchFamily="34" charset="-128"/>
              </a:rPr>
              <a:t>Factors That Affect </a:t>
            </a:r>
            <a:br>
              <a:rPr lang="en-US" sz="3600" b="1" dirty="0" smtClean="0">
                <a:ea typeface="ＭＳ Ｐゴシック" pitchFamily="34" charset="-128"/>
              </a:rPr>
            </a:br>
            <a:r>
              <a:rPr lang="en-US" sz="3600" b="1" dirty="0" smtClean="0">
                <a:ea typeface="ＭＳ Ｐゴシック" pitchFamily="34" charset="-128"/>
              </a:rPr>
              <a:t>Interest Rates</a:t>
            </a:r>
          </a:p>
        </p:txBody>
      </p:sp>
      <p:sp>
        <p:nvSpPr>
          <p:cNvPr id="41986" name="Rectangle 3"/>
          <p:cNvSpPr>
            <a:spLocks noGrp="1" noChangeArrowheads="1"/>
          </p:cNvSpPr>
          <p:nvPr>
            <p:ph idx="1"/>
          </p:nvPr>
        </p:nvSpPr>
        <p:spPr>
          <a:xfrm>
            <a:off x="1358900" y="2108200"/>
            <a:ext cx="7315200" cy="3814763"/>
          </a:xfrm>
        </p:spPr>
        <p:txBody>
          <a:bodyPr/>
          <a:lstStyle/>
          <a:p>
            <a:pPr eaLnBrk="1" hangingPunct="1"/>
            <a:r>
              <a:rPr lang="en-US" sz="3600" dirty="0" smtClean="0">
                <a:ea typeface="ＭＳ Ｐゴシック" pitchFamily="34" charset="-128"/>
              </a:rPr>
              <a:t>Loan size</a:t>
            </a:r>
          </a:p>
          <a:p>
            <a:pPr eaLnBrk="1" hangingPunct="1"/>
            <a:r>
              <a:rPr lang="en-US" sz="3600" dirty="0" smtClean="0">
                <a:ea typeface="ＭＳ Ｐゴシック" pitchFamily="34" charset="-128"/>
              </a:rPr>
              <a:t>Maturity (length of time)</a:t>
            </a:r>
          </a:p>
          <a:p>
            <a:pPr eaLnBrk="1" hangingPunct="1"/>
            <a:r>
              <a:rPr lang="en-US" sz="3600" dirty="0" smtClean="0">
                <a:ea typeface="ＭＳ Ｐゴシック" pitchFamily="34" charset="-128"/>
              </a:rPr>
              <a:t>Risk</a:t>
            </a:r>
          </a:p>
          <a:p>
            <a:pPr eaLnBrk="1" hangingPunct="1"/>
            <a:r>
              <a:rPr lang="en-US" sz="3600" dirty="0" smtClean="0">
                <a:ea typeface="ＭＳ Ｐゴシック" pitchFamily="34" charset="-128"/>
              </a:rPr>
              <a:t>Collateral</a:t>
            </a:r>
          </a:p>
        </p:txBody>
      </p:sp>
    </p:spTree>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3"/>
          <p:cNvSpPr>
            <a:spLocks noGrp="1" noChangeArrowheads="1"/>
          </p:cNvSpPr>
          <p:nvPr>
            <p:ph idx="1"/>
          </p:nvPr>
        </p:nvSpPr>
        <p:spPr>
          <a:xfrm>
            <a:off x="1054100" y="1960357"/>
            <a:ext cx="4755029" cy="2937287"/>
          </a:xfrm>
        </p:spPr>
        <p:txBody>
          <a:bodyPr>
            <a:normAutofit/>
          </a:bodyPr>
          <a:lstStyle/>
          <a:p>
            <a:pPr marL="0" lvl="1" indent="0" eaLnBrk="1" hangingPunct="1">
              <a:buFontTx/>
              <a:buNone/>
            </a:pPr>
            <a:r>
              <a:rPr lang="en-US" sz="4000" b="1" dirty="0" smtClean="0">
                <a:ea typeface="ＭＳ Ｐゴシック" pitchFamily="34" charset="-128"/>
              </a:rPr>
              <a:t>Maggie – 4%</a:t>
            </a:r>
          </a:p>
          <a:p>
            <a:pPr marL="0" lvl="1" indent="0" eaLnBrk="1" hangingPunct="1">
              <a:buFontTx/>
              <a:buNone/>
            </a:pPr>
            <a:r>
              <a:rPr lang="en-US" sz="4000" b="1" dirty="0" smtClean="0">
                <a:ea typeface="ＭＳ Ｐゴシック" pitchFamily="34" charset="-128"/>
              </a:rPr>
              <a:t>Juan – 8%</a:t>
            </a:r>
          </a:p>
          <a:p>
            <a:pPr marL="0" lvl="1" indent="0" eaLnBrk="1" hangingPunct="1">
              <a:buFontTx/>
              <a:buNone/>
            </a:pPr>
            <a:r>
              <a:rPr lang="en-US" sz="4000" b="1" dirty="0" smtClean="0">
                <a:ea typeface="ＭＳ Ｐゴシック" pitchFamily="34" charset="-128"/>
              </a:rPr>
              <a:t>Sam – 12%</a:t>
            </a:r>
          </a:p>
        </p:txBody>
      </p:sp>
      <p:sp>
        <p:nvSpPr>
          <p:cNvPr id="4" name="TextBox 3"/>
          <p:cNvSpPr txBox="1"/>
          <p:nvPr/>
        </p:nvSpPr>
        <p:spPr>
          <a:xfrm>
            <a:off x="1054100" y="1361095"/>
            <a:ext cx="4186392" cy="584775"/>
          </a:xfrm>
          <a:prstGeom prst="rect">
            <a:avLst/>
          </a:prstGeom>
          <a:noFill/>
        </p:spPr>
        <p:txBody>
          <a:bodyPr wrap="square" rtlCol="0">
            <a:spAutoFit/>
          </a:bodyPr>
          <a:lstStyle/>
          <a:p>
            <a:pPr lvl="0">
              <a:spcBef>
                <a:spcPct val="20000"/>
              </a:spcBef>
            </a:pPr>
            <a:r>
              <a:rPr lang="en-US" sz="3200" b="1" dirty="0" smtClean="0">
                <a:solidFill>
                  <a:srgbClr val="000066"/>
                </a:solidFill>
                <a:latin typeface="Castellar" pitchFamily="18" charset="0"/>
              </a:rPr>
              <a:t>Midtown Bank</a:t>
            </a:r>
          </a:p>
        </p:txBody>
      </p:sp>
    </p:spTree>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a:xfrm>
            <a:off x="0" y="274638"/>
            <a:ext cx="9144000" cy="992187"/>
          </a:xfrm>
        </p:spPr>
        <p:txBody>
          <a:bodyPr/>
          <a:lstStyle/>
          <a:p>
            <a:pPr eaLnBrk="1" hangingPunct="1"/>
            <a:r>
              <a:rPr lang="en-US" sz="3600" b="1" dirty="0" smtClean="0">
                <a:ea typeface="ＭＳ Ｐゴシック" pitchFamily="34" charset="-128"/>
              </a:rPr>
              <a:t>Who Will You Lend To?</a:t>
            </a:r>
          </a:p>
        </p:txBody>
      </p:sp>
      <p:sp>
        <p:nvSpPr>
          <p:cNvPr id="45058" name="Rectangle 3"/>
          <p:cNvSpPr>
            <a:spLocks noGrp="1" noChangeArrowheads="1"/>
          </p:cNvSpPr>
          <p:nvPr>
            <p:ph idx="1"/>
          </p:nvPr>
        </p:nvSpPr>
        <p:spPr>
          <a:xfrm>
            <a:off x="952500" y="1625600"/>
            <a:ext cx="7442200" cy="1614488"/>
          </a:xfrm>
        </p:spPr>
        <p:txBody>
          <a:bodyPr anchor="ctr">
            <a:normAutofit/>
          </a:bodyPr>
          <a:lstStyle/>
          <a:p>
            <a:pPr marL="0" indent="0" eaLnBrk="1" hangingPunct="1">
              <a:buFontTx/>
              <a:buNone/>
            </a:pPr>
            <a:r>
              <a:rPr lang="en-US" sz="3200" dirty="0" smtClean="0">
                <a:ea typeface="ＭＳ Ｐゴシック" pitchFamily="34" charset="-128"/>
              </a:rPr>
              <a:t>What questions will you ask prospective customers?</a:t>
            </a:r>
          </a:p>
        </p:txBody>
      </p:sp>
    </p:spTree>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2"/>
          <p:cNvSpPr>
            <a:spLocks noGrp="1" noChangeArrowheads="1"/>
          </p:cNvSpPr>
          <p:nvPr>
            <p:ph type="title"/>
          </p:nvPr>
        </p:nvSpPr>
        <p:spPr/>
        <p:txBody>
          <a:bodyPr/>
          <a:lstStyle/>
          <a:p>
            <a:pPr eaLnBrk="1" hangingPunct="1"/>
            <a:r>
              <a:rPr lang="en-US" sz="3600" b="1" dirty="0" smtClean="0">
                <a:ea typeface="ＭＳ Ｐゴシック" pitchFamily="34" charset="-128"/>
              </a:rPr>
              <a:t>Who Will You Lend To?</a:t>
            </a:r>
          </a:p>
        </p:txBody>
      </p:sp>
      <p:sp>
        <p:nvSpPr>
          <p:cNvPr id="46082" name="Rectangle 3"/>
          <p:cNvSpPr>
            <a:spLocks noGrp="1" noChangeArrowheads="1"/>
          </p:cNvSpPr>
          <p:nvPr>
            <p:ph idx="1"/>
          </p:nvPr>
        </p:nvSpPr>
        <p:spPr/>
        <p:txBody>
          <a:bodyPr/>
          <a:lstStyle/>
          <a:p>
            <a:pPr marL="609600" indent="-609600" eaLnBrk="1" hangingPunct="1">
              <a:buFontTx/>
              <a:buNone/>
            </a:pPr>
            <a:r>
              <a:rPr lang="en-US" sz="2800" dirty="0" smtClean="0">
                <a:ea typeface="ＭＳ Ｐゴシック" pitchFamily="34" charset="-128"/>
              </a:rPr>
              <a:t>Suggested questions:</a:t>
            </a:r>
          </a:p>
          <a:p>
            <a:pPr marL="609600" indent="-609600" eaLnBrk="1" hangingPunct="1">
              <a:buFontTx/>
              <a:buAutoNum type="arabicPeriod"/>
            </a:pPr>
            <a:r>
              <a:rPr lang="en-US" sz="2800" dirty="0" smtClean="0">
                <a:ea typeface="ＭＳ Ｐゴシック" pitchFamily="34" charset="-128"/>
              </a:rPr>
              <a:t>How much money do you want to borrow?</a:t>
            </a:r>
          </a:p>
          <a:p>
            <a:pPr marL="609600" indent="-609600" eaLnBrk="1" hangingPunct="1">
              <a:buFontTx/>
              <a:buAutoNum type="arabicPeriod"/>
            </a:pPr>
            <a:r>
              <a:rPr lang="en-US" sz="2800" dirty="0" smtClean="0">
                <a:ea typeface="ＭＳ Ｐゴシック" pitchFamily="34" charset="-128"/>
              </a:rPr>
              <a:t>For what purpose? Will there be collateral?</a:t>
            </a:r>
          </a:p>
          <a:p>
            <a:pPr marL="609600" indent="-609600" eaLnBrk="1" hangingPunct="1">
              <a:buFontTx/>
              <a:buAutoNum type="arabicPeriod"/>
            </a:pPr>
            <a:r>
              <a:rPr lang="en-US" sz="2800" dirty="0" smtClean="0">
                <a:ea typeface="ＭＳ Ｐゴシック" pitchFamily="34" charset="-128"/>
              </a:rPr>
              <a:t>What is the length of the loan?</a:t>
            </a:r>
          </a:p>
          <a:p>
            <a:pPr marL="609600" indent="-609600" eaLnBrk="1" hangingPunct="1">
              <a:buFontTx/>
              <a:buAutoNum type="arabicPeriod"/>
            </a:pPr>
            <a:r>
              <a:rPr lang="en-US" sz="2800" dirty="0" smtClean="0">
                <a:ea typeface="ＭＳ Ｐゴシック" pitchFamily="34" charset="-128"/>
              </a:rPr>
              <a:t>Do you have a job?</a:t>
            </a:r>
          </a:p>
          <a:p>
            <a:pPr marL="609600" indent="-609600" eaLnBrk="1" hangingPunct="1">
              <a:buFontTx/>
              <a:buAutoNum type="arabicPeriod"/>
            </a:pPr>
            <a:r>
              <a:rPr lang="en-US" sz="2800" dirty="0" smtClean="0">
                <a:ea typeface="ＭＳ Ｐゴシック" pitchFamily="34" charset="-128"/>
              </a:rPr>
              <a:t>How much do you earn?</a:t>
            </a:r>
          </a:p>
          <a:p>
            <a:pPr marL="609600" indent="-609600" eaLnBrk="1" hangingPunct="1">
              <a:buFontTx/>
              <a:buAutoNum type="arabicPeriod"/>
            </a:pPr>
            <a:r>
              <a:rPr lang="en-US" sz="2800" dirty="0" smtClean="0">
                <a:ea typeface="ＭＳ Ｐゴシック" pitchFamily="34" charset="-128"/>
              </a:rPr>
              <a:t>What other loans are you still repaying?</a:t>
            </a:r>
          </a:p>
          <a:p>
            <a:pPr marL="609600" indent="-609600" eaLnBrk="1" hangingPunct="1">
              <a:buFontTx/>
              <a:buAutoNum type="arabicPeriod"/>
            </a:pPr>
            <a:r>
              <a:rPr lang="en-US" sz="2800" dirty="0" smtClean="0">
                <a:ea typeface="ＭＳ Ｐゴシック" pitchFamily="34" charset="-128"/>
              </a:rPr>
              <a:t>Have you ever defaulted on a loan?</a:t>
            </a:r>
          </a:p>
        </p:txBody>
      </p:sp>
    </p:spTree>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Lenders</a:t>
            </a:r>
          </a:p>
        </p:txBody>
      </p:sp>
      <p:graphicFrame>
        <p:nvGraphicFramePr>
          <p:cNvPr id="4126" name="Group 30"/>
          <p:cNvGraphicFramePr>
            <a:graphicFrameLocks noGrp="1"/>
          </p:cNvGraphicFramePr>
          <p:nvPr>
            <p:ph sz="half" idx="2"/>
            <p:extLst>
              <p:ext uri="{D42A27DB-BD31-4B8C-83A1-F6EECF244321}">
                <p14:modId xmlns:p14="http://schemas.microsoft.com/office/powerpoint/2010/main" val="3472299665"/>
              </p:ext>
            </p:extLst>
          </p:nvPr>
        </p:nvGraphicFramePr>
        <p:xfrm>
          <a:off x="758952" y="1143000"/>
          <a:ext cx="7626096" cy="4572000"/>
        </p:xfrm>
        <a:graphic>
          <a:graphicData uri="http://schemas.openxmlformats.org/drawingml/2006/table">
            <a:tbl>
              <a:tblPr/>
              <a:tblGrid>
                <a:gridCol w="2542032"/>
                <a:gridCol w="2542032"/>
                <a:gridCol w="2542032"/>
              </a:tblGrid>
              <a:tr h="9144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Financial Institution</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Term of Loan</a:t>
                      </a:r>
                    </a:p>
                  </a:txBody>
                  <a:tcPr marT="45718" marB="4571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Interest Rate</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rgbClr val="000066"/>
                          </a:solidFill>
                          <a:effectLst/>
                          <a:latin typeface="Castellar" pitchFamily="18" charset="0"/>
                          <a:ea typeface="ＭＳ Ｐゴシック" pitchFamily="34" charset="-128"/>
                        </a:rPr>
                        <a:t>Midtown Bank</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45720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a:t>
                      </a:r>
                    </a:p>
                    <a:p>
                      <a:pPr marL="45720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T="45718" marB="4571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  4.0%</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rgbClr val="990000"/>
                          </a:solidFill>
                          <a:effectLst/>
                          <a:latin typeface="Enview Thin" pitchFamily="50" charset="0"/>
                          <a:ea typeface="ＭＳ Ｐゴシック" pitchFamily="34" charset="-128"/>
                        </a:rPr>
                        <a:t>Century Credit Union</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  2.0%</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err="1" smtClean="0">
                          <a:ln>
                            <a:noFill/>
                          </a:ln>
                          <a:solidFill>
                            <a:srgbClr val="006600"/>
                          </a:solidFill>
                          <a:effectLst/>
                          <a:latin typeface="Norway Thin" pitchFamily="50" charset="0"/>
                          <a:ea typeface="ＭＳ Ｐゴシック" pitchFamily="34" charset="-128"/>
                        </a:rPr>
                        <a:t>YourCharge</a:t>
                      </a:r>
                      <a:r>
                        <a:rPr kumimoji="0" lang="en-US" sz="2400" b="0" i="0" u="none" strike="noStrike" cap="none" normalizeH="0" baseline="0" dirty="0" smtClean="0">
                          <a:ln>
                            <a:noFill/>
                          </a:ln>
                          <a:solidFill>
                            <a:srgbClr val="006600"/>
                          </a:solidFill>
                          <a:effectLst/>
                          <a:latin typeface="Norway Thin" pitchFamily="50" charset="0"/>
                          <a:ea typeface="ＭＳ Ｐゴシック" pitchFamily="34" charset="-128"/>
                        </a:rPr>
                        <a:t> Credit Card</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18.0%</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Al</a:t>
                      </a:r>
                      <a:r>
                        <a:rPr kumimoji="0" lang="en-US" alt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a:t>
                      </a:r>
                      <a:r>
                        <a:rPr kumimoji="0" 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s Car Emporium</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  8.0%</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Potential Borrowers</a:t>
            </a:r>
          </a:p>
        </p:txBody>
      </p:sp>
      <p:sp>
        <p:nvSpPr>
          <p:cNvPr id="47106" name="Rectangle 3"/>
          <p:cNvSpPr>
            <a:spLocks noGrp="1" noChangeArrowheads="1"/>
          </p:cNvSpPr>
          <p:nvPr>
            <p:ph idx="1"/>
          </p:nvPr>
        </p:nvSpPr>
        <p:spPr>
          <a:xfrm>
            <a:off x="2209800" y="1600200"/>
            <a:ext cx="6184900" cy="4525963"/>
          </a:xfrm>
        </p:spPr>
        <p:txBody>
          <a:bodyPr/>
          <a:lstStyle/>
          <a:p>
            <a:pPr eaLnBrk="1" hangingPunct="1"/>
            <a:r>
              <a:rPr lang="en-US" dirty="0" smtClean="0">
                <a:ea typeface="ＭＳ Ｐゴシック" pitchFamily="34" charset="-128"/>
              </a:rPr>
              <a:t>James Shen</a:t>
            </a:r>
          </a:p>
          <a:p>
            <a:pPr eaLnBrk="1" hangingPunct="1"/>
            <a:r>
              <a:rPr lang="en-US" dirty="0" smtClean="0">
                <a:ea typeface="ＭＳ Ｐゴシック" pitchFamily="34" charset="-128"/>
              </a:rPr>
              <a:t>Amanda Sykes</a:t>
            </a:r>
          </a:p>
          <a:p>
            <a:pPr eaLnBrk="1" hangingPunct="1"/>
            <a:r>
              <a:rPr lang="en-US" dirty="0" smtClean="0">
                <a:ea typeface="ＭＳ Ｐゴシック" pitchFamily="34" charset="-128"/>
              </a:rPr>
              <a:t>Diana Starr</a:t>
            </a:r>
          </a:p>
          <a:p>
            <a:pPr eaLnBrk="1" hangingPunct="1"/>
            <a:r>
              <a:rPr lang="en-US" dirty="0" smtClean="0">
                <a:ea typeface="ＭＳ Ｐゴシック" pitchFamily="34" charset="-128"/>
              </a:rPr>
              <a:t>Michael O</a:t>
            </a:r>
            <a:r>
              <a:rPr lang="en-US" altLang="ja-JP" spc="-150" dirty="0" smtClean="0">
                <a:ea typeface="ＭＳ Ｐゴシック" pitchFamily="34" charset="-128"/>
              </a:rPr>
              <a:t>’N</a:t>
            </a:r>
            <a:r>
              <a:rPr lang="en-US" altLang="ja-JP" dirty="0" smtClean="0">
                <a:ea typeface="ＭＳ Ｐゴシック" pitchFamily="34" charset="-128"/>
              </a:rPr>
              <a:t>eill</a:t>
            </a:r>
          </a:p>
          <a:p>
            <a:pPr eaLnBrk="1" hangingPunct="1"/>
            <a:r>
              <a:rPr lang="en-US" dirty="0" smtClean="0">
                <a:ea typeface="ＭＳ Ｐゴシック" pitchFamily="34" charset="-128"/>
              </a:rPr>
              <a:t>Trevor Johnson</a:t>
            </a:r>
          </a:p>
        </p:txBody>
      </p:sp>
    </p:spTree>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Interest Rates and Inflation</a:t>
            </a:r>
          </a:p>
        </p:txBody>
      </p:sp>
      <p:sp>
        <p:nvSpPr>
          <p:cNvPr id="48130" name="Rectangle 3"/>
          <p:cNvSpPr>
            <a:spLocks noGrp="1" noChangeArrowheads="1"/>
          </p:cNvSpPr>
          <p:nvPr>
            <p:ph idx="1"/>
          </p:nvPr>
        </p:nvSpPr>
        <p:spPr>
          <a:xfrm>
            <a:off x="457200" y="1600200"/>
            <a:ext cx="8229600" cy="4868863"/>
          </a:xfrm>
        </p:spPr>
        <p:txBody>
          <a:bodyPr/>
          <a:lstStyle/>
          <a:p>
            <a:pPr eaLnBrk="1" hangingPunct="1"/>
            <a:r>
              <a:rPr lang="en-US" dirty="0" smtClean="0">
                <a:ea typeface="ＭＳ Ｐゴシック" pitchFamily="34" charset="-128"/>
              </a:rPr>
              <a:t>If Midtown Bank expects inflation to be 3% over the next few years, it will add 3% to the interest rate it was already charging. </a:t>
            </a:r>
          </a:p>
          <a:p>
            <a:pPr eaLnBrk="1" hangingPunct="1"/>
            <a:r>
              <a:rPr lang="en-US" dirty="0" smtClean="0">
                <a:ea typeface="ＭＳ Ｐゴシック" pitchFamily="34" charset="-128"/>
              </a:rPr>
              <a:t>Midtown Bank wants to earn 3%</a:t>
            </a:r>
            <a:r>
              <a:rPr lang="ja-JP" altLang="en-US" dirty="0" smtClean="0">
                <a:ea typeface="ＭＳ Ｐゴシック" pitchFamily="34" charset="-128"/>
              </a:rPr>
              <a:t>“</a:t>
            </a:r>
            <a:r>
              <a:rPr lang="en-US" altLang="ja-JP" dirty="0" smtClean="0">
                <a:ea typeface="ＭＳ Ｐゴシック" pitchFamily="34" charset="-128"/>
              </a:rPr>
              <a:t>real</a:t>
            </a:r>
            <a:r>
              <a:rPr lang="ja-JP" altLang="en-US" dirty="0" smtClean="0">
                <a:ea typeface="ＭＳ Ｐゴシック" pitchFamily="34" charset="-128"/>
              </a:rPr>
              <a:t>”</a:t>
            </a:r>
            <a:r>
              <a:rPr lang="en-US" altLang="ja-JP" dirty="0" smtClean="0">
                <a:ea typeface="ＭＳ Ｐゴシック" pitchFamily="34" charset="-128"/>
              </a:rPr>
              <a:t> interest on a loan, so it charges a loan customer:</a:t>
            </a:r>
          </a:p>
          <a:p>
            <a:pPr algn="ctr" eaLnBrk="1" hangingPunct="1">
              <a:buFontTx/>
              <a:buNone/>
            </a:pPr>
            <a:r>
              <a:rPr lang="en-US" dirty="0" smtClean="0">
                <a:ea typeface="ＭＳ Ｐゴシック" pitchFamily="34" charset="-128"/>
              </a:rPr>
              <a:t> 3% interest + 3% inflation premium = 6%</a:t>
            </a:r>
          </a:p>
          <a:p>
            <a:pPr eaLnBrk="1" hangingPunct="1"/>
            <a:endParaRPr lang="en-US" dirty="0" smtClean="0">
              <a:ea typeface="ＭＳ Ｐゴシック" pitchFamily="34" charset="-128"/>
            </a:endParaRPr>
          </a:p>
        </p:txBody>
      </p:sp>
    </p:spTree>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idx="4294967295"/>
          </p:nvPr>
        </p:nvSpPr>
        <p:spPr>
          <a:xfrm>
            <a:off x="0" y="274638"/>
            <a:ext cx="9144000" cy="1011237"/>
          </a:xfrm>
        </p:spPr>
        <p:txBody>
          <a:bodyPr>
            <a:normAutofit/>
          </a:bodyPr>
          <a:lstStyle/>
          <a:p>
            <a:pPr eaLnBrk="1" hangingPunct="1"/>
            <a:r>
              <a:rPr lang="en-US" sz="3600" dirty="0" smtClean="0">
                <a:ea typeface="ＭＳ Ｐゴシック" pitchFamily="34" charset="-128"/>
              </a:rPr>
              <a:t>Interest Rates are Linked</a:t>
            </a:r>
          </a:p>
        </p:txBody>
      </p:sp>
      <p:sp>
        <p:nvSpPr>
          <p:cNvPr id="49154" name="AutoShape 5" descr="9k="/>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49155" name="AutoShape 7" descr="9k="/>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grpSp>
        <p:nvGrpSpPr>
          <p:cNvPr id="13" name="Group 12"/>
          <p:cNvGrpSpPr/>
          <p:nvPr/>
        </p:nvGrpSpPr>
        <p:grpSpPr>
          <a:xfrm>
            <a:off x="594850" y="1121071"/>
            <a:ext cx="7514903" cy="4852291"/>
            <a:chOff x="594850" y="1121071"/>
            <a:chExt cx="7514903" cy="4852291"/>
          </a:xfrm>
        </p:grpSpPr>
        <p:pic>
          <p:nvPicPr>
            <p:cNvPr id="2050" name="Picture 2" descr="\\10.18.1.48\cvoprod\CEE\Input\ECONOMICS-131302\Graphics\Rendered art -design team\Lesson-23-Hand.jpg"/>
            <p:cNvPicPr>
              <a:picLocks noChangeAspect="1" noChangeArrowheads="1"/>
            </p:cNvPicPr>
            <p:nvPr/>
          </p:nvPicPr>
          <p:blipFill>
            <a:blip r:embed="rId3" cstate="print"/>
            <a:srcRect/>
            <a:stretch>
              <a:fillRect/>
            </a:stretch>
          </p:blipFill>
          <p:spPr bwMode="auto">
            <a:xfrm>
              <a:off x="2434758" y="1121071"/>
              <a:ext cx="5674995" cy="4812030"/>
            </a:xfrm>
            <a:prstGeom prst="rect">
              <a:avLst/>
            </a:prstGeom>
            <a:noFill/>
          </p:spPr>
        </p:pic>
        <p:sp>
          <p:nvSpPr>
            <p:cNvPr id="49157" name="Text Box 9"/>
            <p:cNvSpPr txBox="1">
              <a:spLocks noChangeArrowheads="1"/>
            </p:cNvSpPr>
            <p:nvPr/>
          </p:nvSpPr>
          <p:spPr bwMode="auto">
            <a:xfrm>
              <a:off x="1404352" y="5606649"/>
              <a:ext cx="2038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Federal funds rate</a:t>
              </a:r>
            </a:p>
          </p:txBody>
        </p:sp>
        <p:sp>
          <p:nvSpPr>
            <p:cNvPr id="49158" name="Text Box 10"/>
            <p:cNvSpPr txBox="1">
              <a:spLocks noChangeArrowheads="1"/>
            </p:cNvSpPr>
            <p:nvPr/>
          </p:nvSpPr>
          <p:spPr bwMode="auto">
            <a:xfrm>
              <a:off x="1390912" y="4620519"/>
              <a:ext cx="12382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Prime rate</a:t>
              </a:r>
            </a:p>
          </p:txBody>
        </p:sp>
        <p:sp>
          <p:nvSpPr>
            <p:cNvPr id="49159" name="Text Box 11"/>
            <p:cNvSpPr txBox="1">
              <a:spLocks noChangeArrowheads="1"/>
            </p:cNvSpPr>
            <p:nvPr/>
          </p:nvSpPr>
          <p:spPr bwMode="auto">
            <a:xfrm>
              <a:off x="594850" y="3464981"/>
              <a:ext cx="1987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30-year mortgage</a:t>
              </a:r>
            </a:p>
          </p:txBody>
        </p:sp>
        <p:sp>
          <p:nvSpPr>
            <p:cNvPr id="49160" name="Text Box 12"/>
            <p:cNvSpPr txBox="1">
              <a:spLocks noChangeArrowheads="1"/>
            </p:cNvSpPr>
            <p:nvPr/>
          </p:nvSpPr>
          <p:spPr bwMode="auto">
            <a:xfrm>
              <a:off x="628696" y="2152535"/>
              <a:ext cx="230063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smtClean="0"/>
                <a:t>Automobile loan rate</a:t>
              </a:r>
              <a:endParaRPr lang="en-US" sz="1800" dirty="0"/>
            </a:p>
          </p:txBody>
        </p:sp>
        <p:sp>
          <p:nvSpPr>
            <p:cNvPr id="49161" name="Text Box 13"/>
            <p:cNvSpPr txBox="1">
              <a:spLocks noChangeArrowheads="1"/>
            </p:cNvSpPr>
            <p:nvPr/>
          </p:nvSpPr>
          <p:spPr bwMode="auto">
            <a:xfrm>
              <a:off x="3212560" y="1187951"/>
              <a:ext cx="17589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Credit card rate</a:t>
              </a:r>
            </a:p>
          </p:txBody>
        </p:sp>
      </p:grpSp>
    </p:spTree>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2"/>
          <p:cNvSpPr>
            <a:spLocks noGrp="1" noChangeArrowheads="1"/>
          </p:cNvSpPr>
          <p:nvPr>
            <p:ph type="title"/>
          </p:nvPr>
        </p:nvSpPr>
        <p:spPr>
          <a:xfrm>
            <a:off x="421574" y="609125"/>
            <a:ext cx="8229600" cy="871332"/>
          </a:xfrm>
        </p:spPr>
        <p:txBody>
          <a:bodyPr>
            <a:normAutofit fontScale="90000"/>
          </a:bodyPr>
          <a:lstStyle/>
          <a:p>
            <a:pPr eaLnBrk="1" hangingPunct="1"/>
            <a:r>
              <a:rPr lang="en-US" sz="4000" dirty="0" smtClean="0">
                <a:ea typeface="ＭＳ Ｐゴシック" pitchFamily="34" charset="-128"/>
              </a:rPr>
              <a:t>Nominal Versus Real </a:t>
            </a:r>
            <a:br>
              <a:rPr lang="en-US" sz="4000" dirty="0" smtClean="0">
                <a:ea typeface="ＭＳ Ｐゴシック" pitchFamily="34" charset="-128"/>
              </a:rPr>
            </a:br>
            <a:r>
              <a:rPr lang="en-US" sz="4000" dirty="0" smtClean="0">
                <a:ea typeface="ＭＳ Ｐゴシック" pitchFamily="34" charset="-128"/>
              </a:rPr>
              <a:t>Interest Rates</a:t>
            </a:r>
          </a:p>
        </p:txBody>
      </p:sp>
      <p:sp>
        <p:nvSpPr>
          <p:cNvPr id="51202" name="Rectangle 3"/>
          <p:cNvSpPr>
            <a:spLocks noGrp="1" noChangeArrowheads="1"/>
          </p:cNvSpPr>
          <p:nvPr>
            <p:ph idx="1"/>
          </p:nvPr>
        </p:nvSpPr>
        <p:spPr>
          <a:xfrm>
            <a:off x="457200" y="2315688"/>
            <a:ext cx="8229600" cy="3810475"/>
          </a:xfrm>
        </p:spPr>
        <p:txBody>
          <a:bodyPr/>
          <a:lstStyle/>
          <a:p>
            <a:pPr eaLnBrk="1" hangingPunct="1"/>
            <a:r>
              <a:rPr lang="en-US" dirty="0" smtClean="0">
                <a:ea typeface="ＭＳ Ｐゴシック" pitchFamily="34" charset="-128"/>
              </a:rPr>
              <a:t>The interest rates discussed at the beginning of the lesson—car loans, mortgages, and credit cards—are all nominal rates. That means they include charges for expected inflation.</a:t>
            </a:r>
          </a:p>
          <a:p>
            <a:pPr eaLnBrk="1" hangingPunct="1"/>
            <a:r>
              <a:rPr lang="en-US" dirty="0" smtClean="0">
                <a:ea typeface="ＭＳ Ｐゴシック" pitchFamily="34" charset="-128"/>
              </a:rPr>
              <a:t>To calculate real interest rates, economists subtract the inflation rate from nominal rates.</a:t>
            </a:r>
          </a:p>
        </p:txBody>
      </p:sp>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Lenders</a:t>
            </a:r>
          </a:p>
        </p:txBody>
      </p:sp>
      <p:graphicFrame>
        <p:nvGraphicFramePr>
          <p:cNvPr id="5150" name="Group 30"/>
          <p:cNvGraphicFramePr>
            <a:graphicFrameLocks noGrp="1"/>
          </p:cNvGraphicFramePr>
          <p:nvPr>
            <p:ph sz="half" idx="2"/>
            <p:extLst>
              <p:ext uri="{D42A27DB-BD31-4B8C-83A1-F6EECF244321}">
                <p14:modId xmlns:p14="http://schemas.microsoft.com/office/powerpoint/2010/main" val="1224193006"/>
              </p:ext>
            </p:extLst>
          </p:nvPr>
        </p:nvGraphicFramePr>
        <p:xfrm>
          <a:off x="758952" y="1143000"/>
          <a:ext cx="7626096" cy="4572000"/>
        </p:xfrm>
        <a:graphic>
          <a:graphicData uri="http://schemas.openxmlformats.org/drawingml/2006/table">
            <a:tbl>
              <a:tblPr/>
              <a:tblGrid>
                <a:gridCol w="2542032"/>
                <a:gridCol w="2542032"/>
                <a:gridCol w="2542032"/>
              </a:tblGrid>
              <a:tr h="9144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Financial Institution</a:t>
                      </a:r>
                    </a:p>
                  </a:txBody>
                  <a:tcPr marT="45724" marB="45724"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smtClean="0">
                          <a:ln>
                            <a:noFill/>
                          </a:ln>
                          <a:solidFill>
                            <a:schemeClr val="tx1"/>
                          </a:solidFill>
                          <a:effectLst/>
                          <a:latin typeface="Arial" pitchFamily="34" charset="0"/>
                          <a:ea typeface="ＭＳ Ｐゴシック" pitchFamily="34" charset="-128"/>
                        </a:rPr>
                        <a:t>Term of Loan</a:t>
                      </a:r>
                    </a:p>
                  </a:txBody>
                  <a:tcPr marT="45724" marB="45724"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Monthly Payment</a:t>
                      </a:r>
                    </a:p>
                  </a:txBody>
                  <a:tcPr marT="45724" marB="4572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rgbClr val="000066"/>
                          </a:solidFill>
                          <a:effectLst/>
                          <a:latin typeface="Castellar" pitchFamily="18" charset="0"/>
                          <a:ea typeface="ＭＳ Ｐゴシック" pitchFamily="34" charset="-128"/>
                        </a:rPr>
                        <a:t>Midtown Bank</a:t>
                      </a:r>
                    </a:p>
                  </a:txBody>
                  <a:tcPr marT="45724" marB="45724"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$451.58</a:t>
                      </a:r>
                    </a:p>
                  </a:txBody>
                  <a:tcPr marT="45724" marB="4572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rgbClr val="990000"/>
                          </a:solidFill>
                          <a:effectLst/>
                          <a:latin typeface="Enview Thin" pitchFamily="50" charset="0"/>
                          <a:ea typeface="ＭＳ Ｐゴシック" pitchFamily="34" charset="-128"/>
                        </a:rPr>
                        <a:t>Century Credit Union</a:t>
                      </a:r>
                    </a:p>
                  </a:txBody>
                  <a:tcPr marT="45724" marB="45724"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$433.90</a:t>
                      </a:r>
                    </a:p>
                  </a:txBody>
                  <a:tcPr marT="45724" marB="4572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rgbClr val="006600"/>
                          </a:solidFill>
                          <a:effectLst/>
                          <a:latin typeface="Norway Thin" pitchFamily="50" charset="0"/>
                          <a:ea typeface="ＭＳ Ｐゴシック" pitchFamily="34" charset="-128"/>
                        </a:rPr>
                        <a:t>YourCharge Credit Card</a:t>
                      </a:r>
                    </a:p>
                  </a:txBody>
                  <a:tcPr marT="45724" marB="45724"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$587.50</a:t>
                      </a:r>
                    </a:p>
                  </a:txBody>
                  <a:tcPr marT="45724" marB="4572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Al</a:t>
                      </a:r>
                      <a:r>
                        <a:rPr kumimoji="0" lang="en-US" alt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a:t>
                      </a:r>
                      <a:r>
                        <a:rPr kumimoji="0" lang="en-US" sz="2400" b="0" i="0" u="none" strike="noStrike" cap="none" normalizeH="0" baseline="0" dirty="0" smtClean="0">
                          <a:ln>
                            <a:noFill/>
                          </a:ln>
                          <a:solidFill>
                            <a:schemeClr val="tx1"/>
                          </a:solidFill>
                          <a:effectLst/>
                          <a:latin typeface="Rosewood Std Regular" pitchFamily="50" charset="0"/>
                          <a:ea typeface="ＭＳ Ｐゴシック" pitchFamily="34" charset="-128"/>
                        </a:rPr>
                        <a:t>s Car Emporium</a:t>
                      </a:r>
                    </a:p>
                  </a:txBody>
                  <a:tcPr marT="45724" marB="45724"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$488.26</a:t>
                      </a:r>
                    </a:p>
                  </a:txBody>
                  <a:tcPr marT="45724" marB="4572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Lenders</a:t>
            </a:r>
          </a:p>
        </p:txBody>
      </p:sp>
      <p:graphicFrame>
        <p:nvGraphicFramePr>
          <p:cNvPr id="6174" name="Group 30"/>
          <p:cNvGraphicFramePr>
            <a:graphicFrameLocks noGrp="1"/>
          </p:cNvGraphicFramePr>
          <p:nvPr>
            <p:ph sz="half" idx="2"/>
            <p:extLst>
              <p:ext uri="{D42A27DB-BD31-4B8C-83A1-F6EECF244321}">
                <p14:modId xmlns:p14="http://schemas.microsoft.com/office/powerpoint/2010/main" val="656897392"/>
              </p:ext>
            </p:extLst>
          </p:nvPr>
        </p:nvGraphicFramePr>
        <p:xfrm>
          <a:off x="758952" y="1143000"/>
          <a:ext cx="7626096" cy="4572000"/>
        </p:xfrm>
        <a:graphic>
          <a:graphicData uri="http://schemas.openxmlformats.org/drawingml/2006/table">
            <a:tbl>
              <a:tblPr/>
              <a:tblGrid>
                <a:gridCol w="2542032"/>
                <a:gridCol w="2542032"/>
                <a:gridCol w="2542032"/>
              </a:tblGrid>
              <a:tr h="91440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Financial Institution</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Term of Loan</a:t>
                      </a:r>
                    </a:p>
                  </a:txBody>
                  <a:tcPr marT="45718" marB="45718"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pitchFamily="34" charset="0"/>
                          <a:ea typeface="ＭＳ Ｐゴシック" pitchFamily="34" charset="-128"/>
                        </a:rPr>
                        <a:t>Total Cost of Car</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rgbClr val="000066"/>
                          </a:solidFill>
                          <a:effectLst/>
                          <a:latin typeface="Castellar" pitchFamily="18" charset="0"/>
                          <a:ea typeface="ＭＳ Ｐゴシック" pitchFamily="34" charset="-128"/>
                        </a:rPr>
                        <a:t>Midtown Bank</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$21,675.84 </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rgbClr val="990000"/>
                          </a:solidFill>
                          <a:effectLst/>
                          <a:latin typeface="Enview Thin" pitchFamily="50" charset="0"/>
                          <a:ea typeface="ＭＳ Ｐゴシック" pitchFamily="34" charset="-128"/>
                        </a:rPr>
                        <a:t>Century Credit Union</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$20,827.20 </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rgbClr val="006600"/>
                          </a:solidFill>
                          <a:effectLst/>
                          <a:latin typeface="Norway Thin" pitchFamily="50" charset="0"/>
                          <a:ea typeface="ＭＳ Ｐゴシック" pitchFamily="34" charset="-128"/>
                        </a:rPr>
                        <a:t>YourCharge Credit Card</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$28,200.00</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smtClean="0">
                          <a:ln>
                            <a:noFill/>
                          </a:ln>
                          <a:solidFill>
                            <a:schemeClr val="tx1"/>
                          </a:solidFill>
                          <a:effectLst/>
                          <a:latin typeface="Rosewood Std Regular" pitchFamily="50" charset="0"/>
                          <a:ea typeface="ＭＳ Ｐゴシック" pitchFamily="34" charset="-128"/>
                        </a:rPr>
                        <a:t>Al</a:t>
                      </a:r>
                      <a:r>
                        <a:rPr kumimoji="0" lang="en-US" altLang="en-US" sz="2400" b="0" i="0" u="none" strike="noStrike" cap="none" normalizeH="0" baseline="0" smtClean="0">
                          <a:ln>
                            <a:noFill/>
                          </a:ln>
                          <a:solidFill>
                            <a:schemeClr val="tx1"/>
                          </a:solidFill>
                          <a:effectLst/>
                          <a:latin typeface="Rosewood Std Regular" pitchFamily="50" charset="0"/>
                          <a:ea typeface="ＭＳ Ｐゴシック" pitchFamily="34" charset="-128"/>
                        </a:rPr>
                        <a:t>’</a:t>
                      </a:r>
                      <a:r>
                        <a:rPr kumimoji="0" lang="en-US" sz="2400" b="0" i="0" u="none" strike="noStrike" cap="none" normalizeH="0" baseline="0" smtClean="0">
                          <a:ln>
                            <a:noFill/>
                          </a:ln>
                          <a:solidFill>
                            <a:schemeClr val="tx1"/>
                          </a:solidFill>
                          <a:effectLst/>
                          <a:latin typeface="Rosewood Std Regular" pitchFamily="50" charset="0"/>
                          <a:ea typeface="ＭＳ Ｐゴシック" pitchFamily="34" charset="-128"/>
                        </a:rPr>
                        <a:t>s Car Emporium</a:t>
                      </a:r>
                    </a:p>
                  </a:txBody>
                  <a:tcPr marT="45718" marB="45718"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$20,000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48 months</a:t>
                      </a:r>
                    </a:p>
                  </a:txBody>
                  <a:tcPr marL="54864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smtClean="0">
                          <a:ln>
                            <a:noFill/>
                          </a:ln>
                          <a:solidFill>
                            <a:schemeClr val="tx1"/>
                          </a:solidFill>
                          <a:effectLst/>
                          <a:latin typeface="Arial" pitchFamily="34" charset="0"/>
                          <a:ea typeface="ＭＳ Ｐゴシック" pitchFamily="34" charset="-128"/>
                        </a:rPr>
                        <a:t>$23,436.48 </a:t>
                      </a:r>
                    </a:p>
                  </a:txBody>
                  <a:tcPr marT="45718" marB="45718"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429756"/>
            <a:ext cx="8229600" cy="871332"/>
          </a:xfrm>
        </p:spPr>
        <p:txBody>
          <a:bodyPr>
            <a:normAutofit/>
          </a:bodyPr>
          <a:lstStyle/>
          <a:p>
            <a:pPr marL="609600" indent="-609600"/>
            <a:r>
              <a:rPr lang="en-US" sz="3600" dirty="0" smtClean="0">
                <a:ea typeface="ＭＳ Ｐゴシック" pitchFamily="34" charset="-128"/>
              </a:rPr>
              <a:t>Interest Rate</a:t>
            </a:r>
          </a:p>
        </p:txBody>
      </p:sp>
      <p:sp>
        <p:nvSpPr>
          <p:cNvPr id="25601" name="Rectangle 3"/>
          <p:cNvSpPr>
            <a:spLocks noGrp="1" noChangeArrowheads="1"/>
          </p:cNvSpPr>
          <p:nvPr>
            <p:ph idx="1"/>
          </p:nvPr>
        </p:nvSpPr>
        <p:spPr>
          <a:xfrm>
            <a:off x="1320800" y="1877808"/>
            <a:ext cx="7073900" cy="2503692"/>
          </a:xfrm>
        </p:spPr>
        <p:txBody>
          <a:bodyPr>
            <a:noAutofit/>
          </a:bodyPr>
          <a:lstStyle/>
          <a:p>
            <a:pPr marL="0" indent="0" eaLnBrk="1" hangingPunct="1">
              <a:buFontTx/>
              <a:buNone/>
            </a:pPr>
            <a:r>
              <a:rPr lang="en-US" sz="3200" dirty="0" smtClean="0">
                <a:ea typeface="ＭＳ Ｐゴシック" pitchFamily="34" charset="-128"/>
              </a:rPr>
              <a:t>The price paid for using someone else's money, expressed as a percentage of the amount borrowed (usually expressed as an annual rate).</a:t>
            </a:r>
          </a:p>
        </p:txBody>
      </p:sp>
    </p:spTree>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Savings Opportunities</a:t>
            </a:r>
          </a:p>
        </p:txBody>
      </p:sp>
      <p:graphicFrame>
        <p:nvGraphicFramePr>
          <p:cNvPr id="8227" name="Group 35"/>
          <p:cNvGraphicFramePr>
            <a:graphicFrameLocks noGrp="1"/>
          </p:cNvGraphicFramePr>
          <p:nvPr>
            <p:ph sz="half" idx="2"/>
            <p:extLst>
              <p:ext uri="{D42A27DB-BD31-4B8C-83A1-F6EECF244321}">
                <p14:modId xmlns:p14="http://schemas.microsoft.com/office/powerpoint/2010/main" val="1904303344"/>
              </p:ext>
            </p:extLst>
          </p:nvPr>
        </p:nvGraphicFramePr>
        <p:xfrm>
          <a:off x="731520" y="1207548"/>
          <a:ext cx="7680960" cy="4572000"/>
        </p:xfrm>
        <a:graphic>
          <a:graphicData uri="http://schemas.openxmlformats.org/drawingml/2006/table">
            <a:tbl>
              <a:tblPr/>
              <a:tblGrid>
                <a:gridCol w="2560320"/>
                <a:gridCol w="2560320"/>
                <a:gridCol w="2560320"/>
              </a:tblGrid>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Financial Institution</a:t>
                      </a: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Type of Savings</a:t>
                      </a:r>
                    </a:p>
                  </a:txBody>
                  <a:tcPr marT="45725" marB="457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Interest Rate</a:t>
                      </a: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rgbClr val="000066"/>
                          </a:solidFill>
                          <a:effectLst/>
                          <a:latin typeface="Castellar" pitchFamily="18" charset="0"/>
                        </a:rPr>
                        <a:t>Midtown Bank</a:t>
                      </a: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Passbook account</a:t>
                      </a:r>
                    </a:p>
                  </a:txBody>
                  <a:tcPr marT="45725" marB="457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6238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1.0% </a:t>
                      </a: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smtClean="0">
                          <a:ln>
                            <a:noFill/>
                          </a:ln>
                          <a:solidFill>
                            <a:srgbClr val="990000"/>
                          </a:solidFill>
                          <a:effectLst/>
                          <a:latin typeface="Enview Thin" pitchFamily="50" charset="0"/>
                        </a:rPr>
                        <a:t>Century Credit Union</a:t>
                      </a: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Passbook account</a:t>
                      </a:r>
                    </a:p>
                  </a:txBody>
                  <a:tcPr marT="45725" marB="457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6238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0.25%</a:t>
                      </a: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rgbClr val="006600"/>
                          </a:solidFill>
                          <a:effectLst/>
                          <a:latin typeface="Indy Condensed" pitchFamily="50" charset="0"/>
                        </a:rPr>
                        <a:t>Johnson Bank</a:t>
                      </a: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5-year CD</a:t>
                      </a:r>
                    </a:p>
                  </a:txBody>
                  <a:tcPr marT="45725" marB="457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6238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4.0%</a:t>
                      </a: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Wren Condensed" pitchFamily="50" charset="0"/>
                        </a:rPr>
                        <a:t>Top End Brokerage</a:t>
                      </a:r>
                    </a:p>
                  </a:txBody>
                  <a:tcPr marT="45725" marB="45725"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10-year CD</a:t>
                      </a:r>
                    </a:p>
                  </a:txBody>
                  <a:tcPr marT="45725" marB="45725"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6238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5.0% </a:t>
                      </a:r>
                    </a:p>
                  </a:txBody>
                  <a:tcPr marT="45725" marB="45725"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Savings Opportunities</a:t>
            </a:r>
          </a:p>
        </p:txBody>
      </p:sp>
      <p:graphicFrame>
        <p:nvGraphicFramePr>
          <p:cNvPr id="9250" name="Group 34"/>
          <p:cNvGraphicFramePr>
            <a:graphicFrameLocks noGrp="1"/>
          </p:cNvGraphicFramePr>
          <p:nvPr>
            <p:ph sz="half" idx="2"/>
            <p:extLst>
              <p:ext uri="{D42A27DB-BD31-4B8C-83A1-F6EECF244321}">
                <p14:modId xmlns:p14="http://schemas.microsoft.com/office/powerpoint/2010/main" val="2685563743"/>
              </p:ext>
            </p:extLst>
          </p:nvPr>
        </p:nvGraphicFramePr>
        <p:xfrm>
          <a:off x="731520" y="1207548"/>
          <a:ext cx="7680960" cy="4572000"/>
        </p:xfrm>
        <a:graphic>
          <a:graphicData uri="http://schemas.openxmlformats.org/drawingml/2006/table">
            <a:tbl>
              <a:tblPr/>
              <a:tblGrid>
                <a:gridCol w="2560320"/>
                <a:gridCol w="2560320"/>
                <a:gridCol w="2560320"/>
              </a:tblGrid>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Financial Institution</a:t>
                      </a:r>
                    </a:p>
                  </a:txBody>
                  <a:tcPr marT="45717" marB="45717"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Type of Savings</a:t>
                      </a:r>
                    </a:p>
                  </a:txBody>
                  <a:tcPr marT="45717" marB="45717"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chemeClr val="tx1"/>
                          </a:solidFill>
                          <a:effectLst/>
                          <a:latin typeface="Arial" charset="0"/>
                        </a:rPr>
                        <a:t>Total Savings in 10 Years</a:t>
                      </a:r>
                    </a:p>
                  </a:txBody>
                  <a:tcPr marT="45717" marB="45717"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1" i="0" u="none" strike="noStrike" cap="none" normalizeH="0" baseline="0" dirty="0" smtClean="0">
                          <a:ln>
                            <a:noFill/>
                          </a:ln>
                          <a:solidFill>
                            <a:srgbClr val="000066"/>
                          </a:solidFill>
                          <a:effectLst/>
                          <a:latin typeface="Castellar" pitchFamily="18" charset="0"/>
                        </a:rPr>
                        <a:t>Midtown Bank</a:t>
                      </a:r>
                    </a:p>
                  </a:txBody>
                  <a:tcPr marT="45717" marB="45717"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Passbook account</a:t>
                      </a:r>
                    </a:p>
                  </a:txBody>
                  <a:tcPr marT="45717" marB="45717"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$11,051</a:t>
                      </a:r>
                    </a:p>
                  </a:txBody>
                  <a:tcPr marT="45717" marB="45717"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smtClean="0">
                          <a:ln>
                            <a:noFill/>
                          </a:ln>
                          <a:solidFill>
                            <a:srgbClr val="990000"/>
                          </a:solidFill>
                          <a:effectLst/>
                          <a:latin typeface="Enview Thin" pitchFamily="50" charset="0"/>
                        </a:rPr>
                        <a:t>Century Credit Union</a:t>
                      </a:r>
                    </a:p>
                  </a:txBody>
                  <a:tcPr marT="45717" marB="45717"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Passbook account</a:t>
                      </a:r>
                    </a:p>
                  </a:txBody>
                  <a:tcPr marT="45717" marB="45717"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$10,253</a:t>
                      </a:r>
                    </a:p>
                  </a:txBody>
                  <a:tcPr marT="45717" marB="45717"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smtClean="0">
                          <a:ln>
                            <a:noFill/>
                          </a:ln>
                          <a:solidFill>
                            <a:srgbClr val="006600"/>
                          </a:solidFill>
                          <a:effectLst/>
                          <a:latin typeface="Indy Condensed" pitchFamily="50" charset="0"/>
                        </a:rPr>
                        <a:t>Johnson Bank</a:t>
                      </a:r>
                    </a:p>
                  </a:txBody>
                  <a:tcPr marT="45717" marB="45717"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5-year CD</a:t>
                      </a:r>
                    </a:p>
                  </a:txBody>
                  <a:tcPr marT="45717" marB="45717"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$14,908</a:t>
                      </a:r>
                    </a:p>
                  </a:txBody>
                  <a:tcPr marT="45717" marB="45717"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914400">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Wren Condensed" pitchFamily="50" charset="0"/>
                        </a:rPr>
                        <a:t>Top End Brokerage</a:t>
                      </a:r>
                    </a:p>
                  </a:txBody>
                  <a:tcPr marT="45717" marB="45717"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344488" marR="0" lvl="0" indent="0" algn="l"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10-year CD</a:t>
                      </a:r>
                    </a:p>
                  </a:txBody>
                  <a:tcPr marT="45717" marB="45717"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eaLnBrk="0" hangingPunct="0">
                        <a:spcBef>
                          <a:spcPct val="20000"/>
                        </a:spcBef>
                        <a:defRPr sz="2800">
                          <a:solidFill>
                            <a:schemeClr val="tx1"/>
                          </a:solidFill>
                          <a:latin typeface="Arial" charset="0"/>
                        </a:defRPr>
                      </a:lvl1pPr>
                      <a:lvl2pPr marL="742950" indent="-285750" eaLnBrk="0" hangingPunct="0">
                        <a:spcBef>
                          <a:spcPct val="20000"/>
                        </a:spcBef>
                        <a:defRPr sz="2400">
                          <a:solidFill>
                            <a:schemeClr val="tx1"/>
                          </a:solidFill>
                          <a:latin typeface="Arial" charset="0"/>
                        </a:defRPr>
                      </a:lvl2pPr>
                      <a:lvl3pPr marL="1143000" indent="-228600" eaLnBrk="0" hangingPunct="0">
                        <a:spcBef>
                          <a:spcPct val="20000"/>
                        </a:spcBef>
                        <a:defRPr sz="2000">
                          <a:solidFill>
                            <a:schemeClr val="tx1"/>
                          </a:solidFill>
                          <a:latin typeface="Arial" charset="0"/>
                        </a:defRPr>
                      </a:lvl3pPr>
                      <a:lvl4pPr marL="1600200" indent="-228600" eaLnBrk="0" hangingPunct="0">
                        <a:spcBef>
                          <a:spcPct val="20000"/>
                        </a:spcBef>
                        <a:defRPr>
                          <a:solidFill>
                            <a:schemeClr val="tx1"/>
                          </a:solidFill>
                          <a:latin typeface="Arial" charset="0"/>
                        </a:defRPr>
                      </a:lvl4pPr>
                      <a:lvl5pPr marL="2057400" indent="-228600" eaLnBrk="0" hangingPunct="0">
                        <a:spcBef>
                          <a:spcPct val="20000"/>
                        </a:spcBef>
                        <a:defRPr>
                          <a:solidFill>
                            <a:schemeClr val="tx1"/>
                          </a:solidFill>
                          <a:latin typeface="Arial" charset="0"/>
                        </a:defRPr>
                      </a:lvl5pPr>
                      <a:lvl6pPr marL="2514600" indent="-228600" eaLnBrk="0" fontAlgn="base" hangingPunct="0">
                        <a:spcBef>
                          <a:spcPct val="20000"/>
                        </a:spcBef>
                        <a:spcAft>
                          <a:spcPct val="0"/>
                        </a:spcAft>
                        <a:defRPr>
                          <a:solidFill>
                            <a:schemeClr val="tx1"/>
                          </a:solidFill>
                          <a:latin typeface="Arial" charset="0"/>
                        </a:defRPr>
                      </a:lvl6pPr>
                      <a:lvl7pPr marL="2971800" indent="-228600" eaLnBrk="0" fontAlgn="base" hangingPunct="0">
                        <a:spcBef>
                          <a:spcPct val="20000"/>
                        </a:spcBef>
                        <a:spcAft>
                          <a:spcPct val="0"/>
                        </a:spcAft>
                        <a:defRPr>
                          <a:solidFill>
                            <a:schemeClr val="tx1"/>
                          </a:solidFill>
                          <a:latin typeface="Arial" charset="0"/>
                        </a:defRPr>
                      </a:lvl7pPr>
                      <a:lvl8pPr marL="3429000" indent="-228600" eaLnBrk="0" fontAlgn="base" hangingPunct="0">
                        <a:spcBef>
                          <a:spcPct val="20000"/>
                        </a:spcBef>
                        <a:spcAft>
                          <a:spcPct val="0"/>
                        </a:spcAft>
                        <a:defRPr>
                          <a:solidFill>
                            <a:schemeClr val="tx1"/>
                          </a:solidFill>
                          <a:latin typeface="Arial" charset="0"/>
                        </a:defRPr>
                      </a:lvl8pPr>
                      <a:lvl9pPr marL="3886200" indent="-228600" eaLnBrk="0" fontAlgn="base" hangingPunct="0">
                        <a:spcBef>
                          <a:spcPct val="20000"/>
                        </a:spcBef>
                        <a:spcAft>
                          <a:spcPct val="0"/>
                        </a:spcAft>
                        <a:defRPr>
                          <a:solidFill>
                            <a:schemeClr val="tx1"/>
                          </a:solidFill>
                          <a:latin typeface="Arial"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Arial" charset="0"/>
                        </a:rPr>
                        <a:t>$16,470 </a:t>
                      </a:r>
                    </a:p>
                  </a:txBody>
                  <a:tcPr marT="45717" marB="45717"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p:cNvSpPr>
            <a:spLocks noGrp="1" noChangeArrowheads="1"/>
          </p:cNvSpPr>
          <p:nvPr>
            <p:ph type="title"/>
          </p:nvPr>
        </p:nvSpPr>
        <p:spPr>
          <a:xfrm>
            <a:off x="457200" y="335993"/>
            <a:ext cx="8229600" cy="871332"/>
          </a:xfrm>
        </p:spPr>
        <p:txBody>
          <a:bodyPr>
            <a:normAutofit/>
          </a:bodyPr>
          <a:lstStyle/>
          <a:p>
            <a:pPr eaLnBrk="1" hangingPunct="1"/>
            <a:r>
              <a:rPr lang="en-US" sz="3600" dirty="0" smtClean="0">
                <a:ea typeface="ＭＳ Ｐゴシック" pitchFamily="34" charset="-128"/>
              </a:rPr>
              <a:t>The Market for Loans: Supply</a:t>
            </a:r>
          </a:p>
        </p:txBody>
      </p:sp>
      <p:cxnSp>
        <p:nvCxnSpPr>
          <p:cNvPr id="28694" name="AutoShape 29"/>
          <p:cNvCxnSpPr>
            <a:cxnSpLocks noChangeShapeType="1"/>
            <a:stCxn id="28680" idx="0"/>
            <a:endCxn id="28680" idx="0"/>
          </p:cNvCxnSpPr>
          <p:nvPr/>
        </p:nvCxnSpPr>
        <p:spPr bwMode="auto">
          <a:xfrm>
            <a:off x="2177159" y="4787592"/>
            <a:ext cx="0" cy="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grpSp>
        <p:nvGrpSpPr>
          <p:cNvPr id="33" name="Group 32"/>
          <p:cNvGrpSpPr/>
          <p:nvPr/>
        </p:nvGrpSpPr>
        <p:grpSpPr>
          <a:xfrm>
            <a:off x="589937" y="1138513"/>
            <a:ext cx="8322056" cy="4696422"/>
            <a:chOff x="241578" y="1208446"/>
            <a:chExt cx="8322056" cy="4696422"/>
          </a:xfrm>
        </p:grpSpPr>
        <p:sp>
          <p:nvSpPr>
            <p:cNvPr id="28674" name="Line 5"/>
            <p:cNvSpPr>
              <a:spLocks noChangeShapeType="1"/>
            </p:cNvSpPr>
            <p:nvPr/>
          </p:nvSpPr>
          <p:spPr bwMode="auto">
            <a:xfrm>
              <a:off x="1828800" y="1413166"/>
              <a:ext cx="0" cy="393965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75" name="Line 6"/>
            <p:cNvSpPr>
              <a:spLocks noChangeShapeType="1"/>
            </p:cNvSpPr>
            <p:nvPr/>
          </p:nvSpPr>
          <p:spPr bwMode="auto">
            <a:xfrm>
              <a:off x="1828800" y="5352825"/>
              <a:ext cx="6248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77" name="Text Box 8"/>
            <p:cNvSpPr txBox="1">
              <a:spLocks noChangeArrowheads="1"/>
            </p:cNvSpPr>
            <p:nvPr/>
          </p:nvSpPr>
          <p:spPr bwMode="auto">
            <a:xfrm>
              <a:off x="241578" y="1208446"/>
              <a:ext cx="141577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1800" dirty="0"/>
                <a:t>Interest </a:t>
              </a:r>
              <a:r>
                <a:rPr lang="en-US" sz="1800" dirty="0" smtClean="0"/>
                <a:t>rate</a:t>
              </a:r>
            </a:p>
            <a:p>
              <a:pPr algn="ctr" eaLnBrk="1" hangingPunct="1"/>
              <a:r>
                <a:rPr lang="en-US" sz="1800" dirty="0" smtClean="0"/>
                <a:t>(Price)</a:t>
              </a:r>
            </a:p>
          </p:txBody>
        </p:sp>
        <p:sp>
          <p:nvSpPr>
            <p:cNvPr id="28678" name="Text Box 9"/>
            <p:cNvSpPr txBox="1">
              <a:spLocks noChangeArrowheads="1"/>
            </p:cNvSpPr>
            <p:nvPr/>
          </p:nvSpPr>
          <p:spPr bwMode="auto">
            <a:xfrm>
              <a:off x="4557823" y="5535536"/>
              <a:ext cx="10906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Quantity</a:t>
              </a:r>
            </a:p>
          </p:txBody>
        </p:sp>
        <p:sp>
          <p:nvSpPr>
            <p:cNvPr id="28679" name="Text Box 12"/>
            <p:cNvSpPr txBox="1">
              <a:spLocks noChangeArrowheads="1"/>
            </p:cNvSpPr>
            <p:nvPr/>
          </p:nvSpPr>
          <p:spPr bwMode="auto">
            <a:xfrm>
              <a:off x="6844560" y="1705960"/>
              <a:ext cx="96549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2000" dirty="0"/>
                <a:t>Supply</a:t>
              </a:r>
            </a:p>
          </p:txBody>
        </p:sp>
        <p:sp>
          <p:nvSpPr>
            <p:cNvPr id="28680" name="Line 13"/>
            <p:cNvSpPr>
              <a:spLocks noChangeShapeType="1"/>
            </p:cNvSpPr>
            <p:nvPr/>
          </p:nvSpPr>
          <p:spPr bwMode="auto">
            <a:xfrm flipV="1">
              <a:off x="1828800" y="2152425"/>
              <a:ext cx="5486400" cy="27051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8681" name="Text Box 14"/>
            <p:cNvSpPr txBox="1">
              <a:spLocks noChangeArrowheads="1"/>
            </p:cNvSpPr>
            <p:nvPr/>
          </p:nvSpPr>
          <p:spPr bwMode="auto">
            <a:xfrm>
              <a:off x="1143000" y="46670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1%</a:t>
              </a:r>
            </a:p>
          </p:txBody>
        </p:sp>
        <p:sp>
          <p:nvSpPr>
            <p:cNvPr id="28682" name="Text Box 15"/>
            <p:cNvSpPr txBox="1">
              <a:spLocks noChangeArrowheads="1"/>
            </p:cNvSpPr>
            <p:nvPr/>
          </p:nvSpPr>
          <p:spPr bwMode="auto">
            <a:xfrm>
              <a:off x="1143000" y="42098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2%</a:t>
              </a:r>
            </a:p>
          </p:txBody>
        </p:sp>
        <p:sp>
          <p:nvSpPr>
            <p:cNvPr id="28683" name="Text Box 16"/>
            <p:cNvSpPr txBox="1">
              <a:spLocks noChangeArrowheads="1"/>
            </p:cNvSpPr>
            <p:nvPr/>
          </p:nvSpPr>
          <p:spPr bwMode="auto">
            <a:xfrm>
              <a:off x="1143000" y="37526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3%</a:t>
              </a:r>
            </a:p>
          </p:txBody>
        </p:sp>
        <p:sp>
          <p:nvSpPr>
            <p:cNvPr id="28684" name="Text Box 17"/>
            <p:cNvSpPr txBox="1">
              <a:spLocks noChangeArrowheads="1"/>
            </p:cNvSpPr>
            <p:nvPr/>
          </p:nvSpPr>
          <p:spPr bwMode="auto">
            <a:xfrm>
              <a:off x="1143000" y="32954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4%</a:t>
              </a:r>
            </a:p>
          </p:txBody>
        </p:sp>
        <p:sp>
          <p:nvSpPr>
            <p:cNvPr id="28685" name="Text Box 18"/>
            <p:cNvSpPr txBox="1">
              <a:spLocks noChangeArrowheads="1"/>
            </p:cNvSpPr>
            <p:nvPr/>
          </p:nvSpPr>
          <p:spPr bwMode="auto">
            <a:xfrm>
              <a:off x="1143000" y="28382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5%</a:t>
              </a:r>
            </a:p>
          </p:txBody>
        </p:sp>
        <p:sp>
          <p:nvSpPr>
            <p:cNvPr id="28686" name="Text Box 19"/>
            <p:cNvSpPr txBox="1">
              <a:spLocks noChangeArrowheads="1"/>
            </p:cNvSpPr>
            <p:nvPr/>
          </p:nvSpPr>
          <p:spPr bwMode="auto">
            <a:xfrm>
              <a:off x="1143000" y="23810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6%</a:t>
              </a:r>
            </a:p>
          </p:txBody>
        </p:sp>
        <p:sp>
          <p:nvSpPr>
            <p:cNvPr id="28687" name="Text Box 20"/>
            <p:cNvSpPr txBox="1">
              <a:spLocks noChangeArrowheads="1"/>
            </p:cNvSpPr>
            <p:nvPr/>
          </p:nvSpPr>
          <p:spPr bwMode="auto">
            <a:xfrm>
              <a:off x="1143000" y="19238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7%</a:t>
              </a:r>
            </a:p>
          </p:txBody>
        </p:sp>
        <p:sp>
          <p:nvSpPr>
            <p:cNvPr id="28688" name="Text Box 21"/>
            <p:cNvSpPr txBox="1">
              <a:spLocks noChangeArrowheads="1"/>
            </p:cNvSpPr>
            <p:nvPr/>
          </p:nvSpPr>
          <p:spPr bwMode="auto">
            <a:xfrm>
              <a:off x="1143000" y="512422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0%</a:t>
              </a:r>
            </a:p>
          </p:txBody>
        </p:sp>
        <p:sp>
          <p:nvSpPr>
            <p:cNvPr id="28689" name="Text Box 22"/>
            <p:cNvSpPr txBox="1">
              <a:spLocks noChangeArrowheads="1"/>
            </p:cNvSpPr>
            <p:nvPr/>
          </p:nvSpPr>
          <p:spPr bwMode="auto">
            <a:xfrm>
              <a:off x="2514600" y="535282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100</a:t>
              </a:r>
            </a:p>
          </p:txBody>
        </p:sp>
        <p:sp>
          <p:nvSpPr>
            <p:cNvPr id="28690" name="Text Box 23"/>
            <p:cNvSpPr txBox="1">
              <a:spLocks noChangeArrowheads="1"/>
            </p:cNvSpPr>
            <p:nvPr/>
          </p:nvSpPr>
          <p:spPr bwMode="auto">
            <a:xfrm>
              <a:off x="3429000" y="535282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200</a:t>
              </a:r>
            </a:p>
          </p:txBody>
        </p:sp>
        <p:sp>
          <p:nvSpPr>
            <p:cNvPr id="28691" name="Text Box 24"/>
            <p:cNvSpPr txBox="1">
              <a:spLocks noChangeArrowheads="1"/>
            </p:cNvSpPr>
            <p:nvPr/>
          </p:nvSpPr>
          <p:spPr bwMode="auto">
            <a:xfrm>
              <a:off x="4342328" y="535282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300</a:t>
              </a:r>
            </a:p>
          </p:txBody>
        </p:sp>
        <p:sp>
          <p:nvSpPr>
            <p:cNvPr id="28692" name="Text Box 25"/>
            <p:cNvSpPr txBox="1">
              <a:spLocks noChangeArrowheads="1"/>
            </p:cNvSpPr>
            <p:nvPr/>
          </p:nvSpPr>
          <p:spPr bwMode="auto">
            <a:xfrm>
              <a:off x="5257800" y="535282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400</a:t>
              </a:r>
            </a:p>
          </p:txBody>
        </p:sp>
        <p:sp>
          <p:nvSpPr>
            <p:cNvPr id="28693" name="Text Box 26"/>
            <p:cNvSpPr txBox="1">
              <a:spLocks noChangeArrowheads="1"/>
            </p:cNvSpPr>
            <p:nvPr/>
          </p:nvSpPr>
          <p:spPr bwMode="auto">
            <a:xfrm>
              <a:off x="6172200" y="535282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500</a:t>
              </a:r>
            </a:p>
          </p:txBody>
        </p:sp>
        <p:sp>
          <p:nvSpPr>
            <p:cNvPr id="28695" name="Line 31"/>
            <p:cNvSpPr>
              <a:spLocks noChangeShapeType="1"/>
            </p:cNvSpPr>
            <p:nvPr/>
          </p:nvSpPr>
          <p:spPr bwMode="auto">
            <a:xfrm>
              <a:off x="1828800" y="4438425"/>
              <a:ext cx="9144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696" name="Line 33"/>
            <p:cNvSpPr>
              <a:spLocks noChangeShapeType="1"/>
            </p:cNvSpPr>
            <p:nvPr/>
          </p:nvSpPr>
          <p:spPr bwMode="auto">
            <a:xfrm>
              <a:off x="1828800" y="3524025"/>
              <a:ext cx="27432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697" name="Line 34"/>
            <p:cNvSpPr>
              <a:spLocks noChangeShapeType="1"/>
            </p:cNvSpPr>
            <p:nvPr/>
          </p:nvSpPr>
          <p:spPr bwMode="auto">
            <a:xfrm>
              <a:off x="1828800" y="2609625"/>
              <a:ext cx="45720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698" name="Line 35"/>
            <p:cNvSpPr>
              <a:spLocks noChangeShapeType="1"/>
            </p:cNvSpPr>
            <p:nvPr/>
          </p:nvSpPr>
          <p:spPr bwMode="auto">
            <a:xfrm>
              <a:off x="2743200" y="4438425"/>
              <a:ext cx="0" cy="9144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699" name="Line 36"/>
            <p:cNvSpPr>
              <a:spLocks noChangeShapeType="1"/>
            </p:cNvSpPr>
            <p:nvPr/>
          </p:nvSpPr>
          <p:spPr bwMode="auto">
            <a:xfrm>
              <a:off x="4572000" y="3524025"/>
              <a:ext cx="0" cy="18288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700" name="Line 37"/>
            <p:cNvSpPr>
              <a:spLocks noChangeShapeType="1"/>
            </p:cNvSpPr>
            <p:nvPr/>
          </p:nvSpPr>
          <p:spPr bwMode="auto">
            <a:xfrm>
              <a:off x="6400800" y="2609625"/>
              <a:ext cx="0" cy="27432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8701" name="AutoShape 38"/>
            <p:cNvSpPr>
              <a:spLocks noChangeArrowheads="1"/>
            </p:cNvSpPr>
            <p:nvPr/>
          </p:nvSpPr>
          <p:spPr bwMode="auto">
            <a:xfrm>
              <a:off x="2057400" y="2609625"/>
              <a:ext cx="1371600" cy="1143000"/>
            </a:xfrm>
            <a:prstGeom prst="wedgeRectCallout">
              <a:avLst>
                <a:gd name="adj1" fmla="val 0"/>
                <a:gd name="adj2" fmla="val 112500"/>
              </a:avLst>
            </a:prstGeom>
            <a:solidFill>
              <a:schemeClr val="accent1">
                <a:alpha val="60000"/>
              </a:schemeClr>
            </a:solidFill>
            <a:ln w="9525">
              <a:solidFill>
                <a:schemeClr val="tx1"/>
              </a:solidFill>
              <a:miter lim="800000"/>
              <a:headEnd/>
              <a:tailEnd/>
            </a:ln>
          </p:spPr>
          <p:txBody>
            <a:bodyPr/>
            <a:lstStyle/>
            <a:p>
              <a:pPr algn="ctr"/>
              <a:r>
                <a:rPr lang="en-US" sz="1000" dirty="0"/>
                <a:t>Very few individuals are willing to save or lend their money at a low interest rate. No one is willing to save at 0 or 1% in this market.</a:t>
              </a:r>
            </a:p>
          </p:txBody>
        </p:sp>
        <p:sp>
          <p:nvSpPr>
            <p:cNvPr id="28702" name="AutoShape 39"/>
            <p:cNvSpPr>
              <a:spLocks noChangeArrowheads="1"/>
            </p:cNvSpPr>
            <p:nvPr/>
          </p:nvSpPr>
          <p:spPr bwMode="auto">
            <a:xfrm>
              <a:off x="3657600" y="1466625"/>
              <a:ext cx="1600200" cy="1143000"/>
            </a:xfrm>
            <a:prstGeom prst="wedgeRectCallout">
              <a:avLst>
                <a:gd name="adj1" fmla="val 5356"/>
                <a:gd name="adj2" fmla="val 130833"/>
              </a:avLst>
            </a:prstGeom>
            <a:solidFill>
              <a:schemeClr val="accent1">
                <a:alpha val="60000"/>
              </a:schemeClr>
            </a:solidFill>
            <a:ln w="9525">
              <a:solidFill>
                <a:schemeClr val="tx1"/>
              </a:solidFill>
              <a:miter lim="800000"/>
              <a:headEnd/>
              <a:tailEnd/>
            </a:ln>
          </p:spPr>
          <p:txBody>
            <a:bodyPr/>
            <a:lstStyle/>
            <a:p>
              <a:pPr algn="ctr"/>
              <a:r>
                <a:rPr lang="en-US" sz="1000" dirty="0"/>
                <a:t>As we noted earlier, savers will shop around for a higher interest rate. An interest rate of 4% will bring a lot more savers into this market.</a:t>
              </a:r>
            </a:p>
          </p:txBody>
        </p:sp>
        <p:sp>
          <p:nvSpPr>
            <p:cNvPr id="28703" name="AutoShape 40"/>
            <p:cNvSpPr>
              <a:spLocks noChangeArrowheads="1"/>
            </p:cNvSpPr>
            <p:nvPr/>
          </p:nvSpPr>
          <p:spPr bwMode="auto">
            <a:xfrm>
              <a:off x="6858000" y="3066824"/>
              <a:ext cx="1705634" cy="988255"/>
            </a:xfrm>
            <a:prstGeom prst="wedgeRectCallout">
              <a:avLst>
                <a:gd name="adj1" fmla="val -75086"/>
                <a:gd name="adj2" fmla="val -91775"/>
              </a:avLst>
            </a:prstGeom>
            <a:solidFill>
              <a:schemeClr val="accent1">
                <a:alpha val="60000"/>
              </a:schemeClr>
            </a:solidFill>
            <a:ln w="9525">
              <a:solidFill>
                <a:schemeClr val="tx1"/>
              </a:solidFill>
              <a:miter lim="800000"/>
              <a:headEnd/>
              <a:tailEnd/>
            </a:ln>
          </p:spPr>
          <p:txBody>
            <a:bodyPr/>
            <a:lstStyle/>
            <a:p>
              <a:pPr algn="ctr"/>
              <a:r>
                <a:rPr lang="en-US" sz="1000" dirty="0"/>
                <a:t>An interest rate of 6% draws even more savers into the market. They can accumulate a lot more money in a shorter period of time. </a:t>
              </a:r>
            </a:p>
          </p:txBody>
        </p:sp>
      </p:grpSp>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2"/>
          <p:cNvSpPr>
            <a:spLocks noGrp="1" noChangeArrowheads="1"/>
          </p:cNvSpPr>
          <p:nvPr>
            <p:ph type="title"/>
          </p:nvPr>
        </p:nvSpPr>
        <p:spPr/>
        <p:txBody>
          <a:bodyPr>
            <a:normAutofit/>
          </a:bodyPr>
          <a:lstStyle/>
          <a:p>
            <a:pPr eaLnBrk="1" hangingPunct="1"/>
            <a:r>
              <a:rPr lang="en-US" sz="3600" dirty="0" smtClean="0">
                <a:ea typeface="ＭＳ Ｐゴシック" pitchFamily="34" charset="-128"/>
              </a:rPr>
              <a:t>The Market for Loans: Demand</a:t>
            </a:r>
          </a:p>
        </p:txBody>
      </p:sp>
      <p:sp>
        <p:nvSpPr>
          <p:cNvPr id="29703" name="Text Box 8"/>
          <p:cNvSpPr txBox="1">
            <a:spLocks noChangeArrowheads="1"/>
          </p:cNvSpPr>
          <p:nvPr/>
        </p:nvSpPr>
        <p:spPr bwMode="auto">
          <a:xfrm>
            <a:off x="7362701" y="4675909"/>
            <a:ext cx="1157355"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2000" dirty="0"/>
              <a:t>Demand</a:t>
            </a:r>
          </a:p>
        </p:txBody>
      </p:sp>
      <p:cxnSp>
        <p:nvCxnSpPr>
          <p:cNvPr id="29717" name="AutoShape 23"/>
          <p:cNvCxnSpPr>
            <a:cxnSpLocks noChangeShapeType="1"/>
          </p:cNvCxnSpPr>
          <p:nvPr/>
        </p:nvCxnSpPr>
        <p:spPr bwMode="auto">
          <a:xfrm>
            <a:off x="1828800" y="5080800"/>
            <a:ext cx="0" cy="0"/>
          </a:xfrm>
          <a:prstGeom prst="straightConnector1">
            <a:avLst/>
          </a:prstGeom>
          <a:noFill/>
          <a:ln w="9525">
            <a:solidFill>
              <a:schemeClr val="tx1"/>
            </a:solidFill>
            <a:round/>
            <a:headEnd/>
            <a:tailEnd/>
          </a:ln>
          <a:extLst>
            <a:ext uri="{909E8E84-426E-40dd-AFC4-6F175D3DCCD1}">
              <a14:hiddenFill xmlns:a14="http://schemas.microsoft.com/office/drawing/2010/main">
                <a:noFill/>
              </a14:hiddenFill>
            </a:ext>
          </a:extLst>
        </p:spPr>
      </p:cxnSp>
      <p:grpSp>
        <p:nvGrpSpPr>
          <p:cNvPr id="33" name="Group 32"/>
          <p:cNvGrpSpPr/>
          <p:nvPr/>
        </p:nvGrpSpPr>
        <p:grpSpPr>
          <a:xfrm>
            <a:off x="577989" y="1147781"/>
            <a:ext cx="7988022" cy="4691535"/>
            <a:chOff x="241578" y="1438910"/>
            <a:chExt cx="7988022" cy="4691535"/>
          </a:xfrm>
        </p:grpSpPr>
        <p:sp>
          <p:nvSpPr>
            <p:cNvPr id="29698" name="Line 3"/>
            <p:cNvSpPr>
              <a:spLocks noChangeShapeType="1"/>
            </p:cNvSpPr>
            <p:nvPr/>
          </p:nvSpPr>
          <p:spPr bwMode="auto">
            <a:xfrm flipH="1">
              <a:off x="1838325" y="1438910"/>
              <a:ext cx="2350" cy="413321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699" name="Line 4"/>
            <p:cNvSpPr>
              <a:spLocks noChangeShapeType="1"/>
            </p:cNvSpPr>
            <p:nvPr/>
          </p:nvSpPr>
          <p:spPr bwMode="auto">
            <a:xfrm>
              <a:off x="1872727" y="5566575"/>
              <a:ext cx="6248400"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01" name="Text Box 6"/>
            <p:cNvSpPr txBox="1">
              <a:spLocks noChangeArrowheads="1"/>
            </p:cNvSpPr>
            <p:nvPr/>
          </p:nvSpPr>
          <p:spPr bwMode="auto">
            <a:xfrm>
              <a:off x="241578" y="1438910"/>
              <a:ext cx="141577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algn="ctr" eaLnBrk="1" hangingPunct="1"/>
              <a:r>
                <a:rPr lang="en-US" sz="1800" dirty="0"/>
                <a:t>Interest </a:t>
              </a:r>
              <a:r>
                <a:rPr lang="en-US" sz="1800" dirty="0" smtClean="0"/>
                <a:t>rate</a:t>
              </a:r>
            </a:p>
            <a:p>
              <a:pPr algn="ctr" eaLnBrk="1" hangingPunct="1"/>
              <a:r>
                <a:rPr lang="en-US" sz="1800" dirty="0" smtClean="0"/>
                <a:t>(Price)</a:t>
              </a:r>
            </a:p>
          </p:txBody>
        </p:sp>
        <p:sp>
          <p:nvSpPr>
            <p:cNvPr id="29702" name="Text Box 7"/>
            <p:cNvSpPr txBox="1">
              <a:spLocks noChangeArrowheads="1"/>
            </p:cNvSpPr>
            <p:nvPr/>
          </p:nvSpPr>
          <p:spPr bwMode="auto">
            <a:xfrm>
              <a:off x="4457700" y="5761113"/>
              <a:ext cx="107845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dirty="0"/>
                <a:t>Quantity</a:t>
              </a:r>
            </a:p>
          </p:txBody>
        </p:sp>
        <p:sp>
          <p:nvSpPr>
            <p:cNvPr id="29704" name="Text Box 10"/>
            <p:cNvSpPr txBox="1">
              <a:spLocks noChangeArrowheads="1"/>
            </p:cNvSpPr>
            <p:nvPr/>
          </p:nvSpPr>
          <p:spPr bwMode="auto">
            <a:xfrm>
              <a:off x="1143000" y="48807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1%</a:t>
              </a:r>
            </a:p>
          </p:txBody>
        </p:sp>
        <p:sp>
          <p:nvSpPr>
            <p:cNvPr id="29705" name="Text Box 11"/>
            <p:cNvSpPr txBox="1">
              <a:spLocks noChangeArrowheads="1"/>
            </p:cNvSpPr>
            <p:nvPr/>
          </p:nvSpPr>
          <p:spPr bwMode="auto">
            <a:xfrm>
              <a:off x="1143000" y="44235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2%</a:t>
              </a:r>
            </a:p>
          </p:txBody>
        </p:sp>
        <p:sp>
          <p:nvSpPr>
            <p:cNvPr id="29706" name="Text Box 12"/>
            <p:cNvSpPr txBox="1">
              <a:spLocks noChangeArrowheads="1"/>
            </p:cNvSpPr>
            <p:nvPr/>
          </p:nvSpPr>
          <p:spPr bwMode="auto">
            <a:xfrm>
              <a:off x="1143000" y="39663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3%</a:t>
              </a:r>
            </a:p>
          </p:txBody>
        </p:sp>
        <p:sp>
          <p:nvSpPr>
            <p:cNvPr id="29707" name="Text Box 13"/>
            <p:cNvSpPr txBox="1">
              <a:spLocks noChangeArrowheads="1"/>
            </p:cNvSpPr>
            <p:nvPr/>
          </p:nvSpPr>
          <p:spPr bwMode="auto">
            <a:xfrm>
              <a:off x="1143000" y="35091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4%</a:t>
              </a:r>
            </a:p>
          </p:txBody>
        </p:sp>
        <p:sp>
          <p:nvSpPr>
            <p:cNvPr id="29708" name="Text Box 14"/>
            <p:cNvSpPr txBox="1">
              <a:spLocks noChangeArrowheads="1"/>
            </p:cNvSpPr>
            <p:nvPr/>
          </p:nvSpPr>
          <p:spPr bwMode="auto">
            <a:xfrm>
              <a:off x="1143000" y="30519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5%</a:t>
              </a:r>
            </a:p>
          </p:txBody>
        </p:sp>
        <p:sp>
          <p:nvSpPr>
            <p:cNvPr id="29709" name="Text Box 15"/>
            <p:cNvSpPr txBox="1">
              <a:spLocks noChangeArrowheads="1"/>
            </p:cNvSpPr>
            <p:nvPr/>
          </p:nvSpPr>
          <p:spPr bwMode="auto">
            <a:xfrm>
              <a:off x="1143000" y="25947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6%</a:t>
              </a:r>
            </a:p>
          </p:txBody>
        </p:sp>
        <p:sp>
          <p:nvSpPr>
            <p:cNvPr id="29710" name="Text Box 16"/>
            <p:cNvSpPr txBox="1">
              <a:spLocks noChangeArrowheads="1"/>
            </p:cNvSpPr>
            <p:nvPr/>
          </p:nvSpPr>
          <p:spPr bwMode="auto">
            <a:xfrm>
              <a:off x="1143000" y="21375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7%</a:t>
              </a:r>
            </a:p>
          </p:txBody>
        </p:sp>
        <p:sp>
          <p:nvSpPr>
            <p:cNvPr id="29711" name="Text Box 17"/>
            <p:cNvSpPr txBox="1">
              <a:spLocks noChangeArrowheads="1"/>
            </p:cNvSpPr>
            <p:nvPr/>
          </p:nvSpPr>
          <p:spPr bwMode="auto">
            <a:xfrm>
              <a:off x="1143000" y="5337975"/>
              <a:ext cx="5143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0%</a:t>
              </a:r>
            </a:p>
          </p:txBody>
        </p:sp>
        <p:sp>
          <p:nvSpPr>
            <p:cNvPr id="29712" name="Text Box 18"/>
            <p:cNvSpPr txBox="1">
              <a:spLocks noChangeArrowheads="1"/>
            </p:cNvSpPr>
            <p:nvPr/>
          </p:nvSpPr>
          <p:spPr bwMode="auto">
            <a:xfrm>
              <a:off x="2514600" y="556657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100</a:t>
              </a:r>
            </a:p>
          </p:txBody>
        </p:sp>
        <p:sp>
          <p:nvSpPr>
            <p:cNvPr id="29713" name="Text Box 19"/>
            <p:cNvSpPr txBox="1">
              <a:spLocks noChangeArrowheads="1"/>
            </p:cNvSpPr>
            <p:nvPr/>
          </p:nvSpPr>
          <p:spPr bwMode="auto">
            <a:xfrm>
              <a:off x="3429000" y="556657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200</a:t>
              </a:r>
            </a:p>
          </p:txBody>
        </p:sp>
        <p:sp>
          <p:nvSpPr>
            <p:cNvPr id="29714" name="Text Box 20"/>
            <p:cNvSpPr txBox="1">
              <a:spLocks noChangeArrowheads="1"/>
            </p:cNvSpPr>
            <p:nvPr/>
          </p:nvSpPr>
          <p:spPr bwMode="auto">
            <a:xfrm>
              <a:off x="4235450" y="556657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300</a:t>
              </a:r>
            </a:p>
          </p:txBody>
        </p:sp>
        <p:sp>
          <p:nvSpPr>
            <p:cNvPr id="29715" name="Text Box 21"/>
            <p:cNvSpPr txBox="1">
              <a:spLocks noChangeArrowheads="1"/>
            </p:cNvSpPr>
            <p:nvPr/>
          </p:nvSpPr>
          <p:spPr bwMode="auto">
            <a:xfrm>
              <a:off x="5257800" y="556657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400</a:t>
              </a:r>
            </a:p>
          </p:txBody>
        </p:sp>
        <p:sp>
          <p:nvSpPr>
            <p:cNvPr id="29716" name="Text Box 22"/>
            <p:cNvSpPr txBox="1">
              <a:spLocks noChangeArrowheads="1"/>
            </p:cNvSpPr>
            <p:nvPr/>
          </p:nvSpPr>
          <p:spPr bwMode="auto">
            <a:xfrm>
              <a:off x="6172200" y="5566575"/>
              <a:ext cx="565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800">
                  <a:solidFill>
                    <a:schemeClr val="tx1"/>
                  </a:solidFill>
                  <a:latin typeface="Arial" pitchFamily="34" charset="0"/>
                  <a:ea typeface="ＭＳ Ｐゴシック" pitchFamily="34" charset="-128"/>
                </a:defRPr>
              </a:lvl1pPr>
              <a:lvl2pPr marL="742950" indent="-285750" eaLnBrk="0" hangingPunct="0">
                <a:defRPr sz="800">
                  <a:solidFill>
                    <a:schemeClr val="tx1"/>
                  </a:solidFill>
                  <a:latin typeface="Arial" pitchFamily="34" charset="0"/>
                  <a:ea typeface="ＭＳ Ｐゴシック" pitchFamily="34" charset="-128"/>
                </a:defRPr>
              </a:lvl2pPr>
              <a:lvl3pPr marL="1143000" indent="-228600" eaLnBrk="0" hangingPunct="0">
                <a:defRPr sz="800">
                  <a:solidFill>
                    <a:schemeClr val="tx1"/>
                  </a:solidFill>
                  <a:latin typeface="Arial" pitchFamily="34" charset="0"/>
                  <a:ea typeface="ＭＳ Ｐゴシック" pitchFamily="34" charset="-128"/>
                </a:defRPr>
              </a:lvl3pPr>
              <a:lvl4pPr marL="1600200" indent="-228600" eaLnBrk="0" hangingPunct="0">
                <a:defRPr sz="800">
                  <a:solidFill>
                    <a:schemeClr val="tx1"/>
                  </a:solidFill>
                  <a:latin typeface="Arial" pitchFamily="34" charset="0"/>
                  <a:ea typeface="ＭＳ Ｐゴシック" pitchFamily="34" charset="-128"/>
                </a:defRPr>
              </a:lvl4pPr>
              <a:lvl5pPr marL="2057400" indent="-228600" eaLnBrk="0" hangingPunct="0">
                <a:defRPr sz="8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800">
                  <a:solidFill>
                    <a:schemeClr val="tx1"/>
                  </a:solidFill>
                  <a:latin typeface="Arial" pitchFamily="34" charset="0"/>
                  <a:ea typeface="ＭＳ Ｐゴシック" pitchFamily="34" charset="-128"/>
                </a:defRPr>
              </a:lvl9pPr>
            </a:lstStyle>
            <a:p>
              <a:pPr eaLnBrk="1" hangingPunct="1"/>
              <a:r>
                <a:rPr lang="en-US" sz="1800"/>
                <a:t>500</a:t>
              </a:r>
            </a:p>
          </p:txBody>
        </p:sp>
        <p:sp>
          <p:nvSpPr>
            <p:cNvPr id="29718" name="Line 24"/>
            <p:cNvSpPr>
              <a:spLocks noChangeShapeType="1"/>
            </p:cNvSpPr>
            <p:nvPr/>
          </p:nvSpPr>
          <p:spPr bwMode="auto">
            <a:xfrm>
              <a:off x="1828800" y="4652175"/>
              <a:ext cx="45720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19" name="Line 25"/>
            <p:cNvSpPr>
              <a:spLocks noChangeShapeType="1"/>
            </p:cNvSpPr>
            <p:nvPr/>
          </p:nvSpPr>
          <p:spPr bwMode="auto">
            <a:xfrm>
              <a:off x="1828800" y="3737775"/>
              <a:ext cx="27432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20" name="Line 26"/>
            <p:cNvSpPr>
              <a:spLocks noChangeShapeType="1"/>
            </p:cNvSpPr>
            <p:nvPr/>
          </p:nvSpPr>
          <p:spPr bwMode="auto">
            <a:xfrm>
              <a:off x="1828800" y="2823375"/>
              <a:ext cx="914400" cy="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21" name="Line 27"/>
            <p:cNvSpPr>
              <a:spLocks noChangeShapeType="1"/>
            </p:cNvSpPr>
            <p:nvPr/>
          </p:nvSpPr>
          <p:spPr bwMode="auto">
            <a:xfrm>
              <a:off x="6400800" y="4652175"/>
              <a:ext cx="0" cy="9144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22" name="Line 28"/>
            <p:cNvSpPr>
              <a:spLocks noChangeShapeType="1"/>
            </p:cNvSpPr>
            <p:nvPr/>
          </p:nvSpPr>
          <p:spPr bwMode="auto">
            <a:xfrm>
              <a:off x="4572000" y="3737775"/>
              <a:ext cx="0" cy="18288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23" name="Line 29"/>
            <p:cNvSpPr>
              <a:spLocks noChangeShapeType="1"/>
            </p:cNvSpPr>
            <p:nvPr/>
          </p:nvSpPr>
          <p:spPr bwMode="auto">
            <a:xfrm>
              <a:off x="2743200" y="2823375"/>
              <a:ext cx="0" cy="274320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en-US"/>
            </a:p>
          </p:txBody>
        </p:sp>
        <p:sp>
          <p:nvSpPr>
            <p:cNvPr id="29724" name="Line 33"/>
            <p:cNvSpPr>
              <a:spLocks noChangeShapeType="1"/>
            </p:cNvSpPr>
            <p:nvPr/>
          </p:nvSpPr>
          <p:spPr bwMode="auto">
            <a:xfrm>
              <a:off x="1828800" y="2366175"/>
              <a:ext cx="5943600" cy="29718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9725" name="AutoShape 34"/>
            <p:cNvSpPr>
              <a:spLocks noChangeArrowheads="1"/>
            </p:cNvSpPr>
            <p:nvPr/>
          </p:nvSpPr>
          <p:spPr bwMode="auto">
            <a:xfrm>
              <a:off x="2057400" y="3509175"/>
              <a:ext cx="1600200" cy="1143000"/>
            </a:xfrm>
            <a:prstGeom prst="wedgeRectCallout">
              <a:avLst>
                <a:gd name="adj1" fmla="val -7343"/>
                <a:gd name="adj2" fmla="val -108056"/>
              </a:avLst>
            </a:prstGeom>
            <a:solidFill>
              <a:schemeClr val="accent1">
                <a:alpha val="60000"/>
              </a:schemeClr>
            </a:solidFill>
            <a:ln w="9525">
              <a:solidFill>
                <a:schemeClr val="tx1"/>
              </a:solidFill>
              <a:miter lim="800000"/>
              <a:headEnd/>
              <a:tailEnd/>
            </a:ln>
          </p:spPr>
          <p:txBody>
            <a:bodyPr/>
            <a:lstStyle/>
            <a:p>
              <a:pPr algn="ctr"/>
              <a:r>
                <a:rPr lang="en-US" sz="1000" dirty="0"/>
                <a:t>Borrowers </a:t>
              </a:r>
              <a:r>
                <a:rPr lang="en-US" sz="1000" dirty="0" smtClean="0"/>
                <a:t>aren‘t</a:t>
              </a:r>
              <a:r>
                <a:rPr lang="en-US" altLang="ja-JP" sz="1000" dirty="0" smtClean="0"/>
                <a:t> </a:t>
              </a:r>
              <a:r>
                <a:rPr lang="en-US" altLang="ja-JP" sz="1000" dirty="0"/>
                <a:t>very likely to demand money at high interest rates, because they know it will be more expensive to pay back the loan.</a:t>
              </a:r>
              <a:endParaRPr lang="en-US" sz="1000" dirty="0"/>
            </a:p>
          </p:txBody>
        </p:sp>
        <p:sp>
          <p:nvSpPr>
            <p:cNvPr id="29726" name="AutoShape 35"/>
            <p:cNvSpPr>
              <a:spLocks noChangeArrowheads="1"/>
            </p:cNvSpPr>
            <p:nvPr/>
          </p:nvSpPr>
          <p:spPr bwMode="auto">
            <a:xfrm>
              <a:off x="4343400" y="2366175"/>
              <a:ext cx="1600200" cy="914400"/>
            </a:xfrm>
            <a:prstGeom prst="wedgeRectCallout">
              <a:avLst>
                <a:gd name="adj1" fmla="val -38292"/>
                <a:gd name="adj2" fmla="val 94097"/>
              </a:avLst>
            </a:prstGeom>
            <a:solidFill>
              <a:schemeClr val="accent1">
                <a:alpha val="60000"/>
              </a:schemeClr>
            </a:solidFill>
            <a:ln w="9525">
              <a:solidFill>
                <a:schemeClr val="tx1"/>
              </a:solidFill>
              <a:miter lim="800000"/>
              <a:headEnd/>
              <a:tailEnd/>
            </a:ln>
          </p:spPr>
          <p:txBody>
            <a:bodyPr/>
            <a:lstStyle/>
            <a:p>
              <a:pPr algn="ctr"/>
              <a:r>
                <a:rPr lang="en-US" sz="1000" dirty="0"/>
                <a:t>A lower interest rate draws more borrowers into the market. You would much rather buy a car at 4% than 6</a:t>
              </a:r>
              <a:r>
                <a:rPr lang="en-US" sz="1000" dirty="0" smtClean="0"/>
                <a:t>%.</a:t>
              </a:r>
              <a:endParaRPr lang="en-US" sz="1000" dirty="0"/>
            </a:p>
          </p:txBody>
        </p:sp>
        <p:sp>
          <p:nvSpPr>
            <p:cNvPr id="29727" name="AutoShape 36"/>
            <p:cNvSpPr>
              <a:spLocks noChangeArrowheads="1"/>
            </p:cNvSpPr>
            <p:nvPr/>
          </p:nvSpPr>
          <p:spPr bwMode="auto">
            <a:xfrm>
              <a:off x="6629400" y="3051975"/>
              <a:ext cx="1600200" cy="914400"/>
            </a:xfrm>
            <a:prstGeom prst="wedgeRectCallout">
              <a:avLst>
                <a:gd name="adj1" fmla="val -63690"/>
                <a:gd name="adj2" fmla="val 119097"/>
              </a:avLst>
            </a:prstGeom>
            <a:solidFill>
              <a:schemeClr val="accent1">
                <a:alpha val="60000"/>
              </a:schemeClr>
            </a:solidFill>
            <a:ln w="9525">
              <a:solidFill>
                <a:schemeClr val="tx1"/>
              </a:solidFill>
              <a:miter lim="800000"/>
              <a:headEnd/>
              <a:tailEnd/>
            </a:ln>
          </p:spPr>
          <p:txBody>
            <a:bodyPr/>
            <a:lstStyle/>
            <a:p>
              <a:pPr algn="ctr"/>
              <a:r>
                <a:rPr lang="en-US" sz="1000" dirty="0"/>
                <a:t>The lower the interest rate is, the more borrowers decide now is the time to buy a car or house.</a:t>
              </a:r>
            </a:p>
          </p:txBody>
        </p:sp>
      </p:gr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HSE_Lesson01_ms-com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EE-Economics">
      <a:majorFont>
        <a:latin typeface="Trade Gothic LT Std Extended"/>
        <a:ea typeface=""/>
        <a:cs typeface=""/>
      </a:majorFont>
      <a:minorFont>
        <a:latin typeface="Trade Gothic LT Std C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6630</TotalTime>
  <Words>1074</Words>
  <Application>Microsoft Macintosh PowerPoint</Application>
  <PresentationFormat>On-screen Show (4:3)</PresentationFormat>
  <Paragraphs>233</Paragraphs>
  <Slides>23</Slides>
  <Notes>9</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HSE_Lesson01_ms-comp</vt:lpstr>
      <vt:lpstr>PowerPoint Presentation</vt:lpstr>
      <vt:lpstr>Lenders</vt:lpstr>
      <vt:lpstr>Lenders</vt:lpstr>
      <vt:lpstr>Lenders</vt:lpstr>
      <vt:lpstr>Interest Rate</vt:lpstr>
      <vt:lpstr>Savings Opportunities</vt:lpstr>
      <vt:lpstr>Savings Opportunities</vt:lpstr>
      <vt:lpstr>The Market for Loans: Supply</vt:lpstr>
      <vt:lpstr>The Market for Loans: Demand</vt:lpstr>
      <vt:lpstr>The Market for Loans</vt:lpstr>
      <vt:lpstr>The Market for Loans</vt:lpstr>
      <vt:lpstr>The Market for Loans</vt:lpstr>
      <vt:lpstr>PowerPoint Presentation</vt:lpstr>
      <vt:lpstr>Selected Interest Rates</vt:lpstr>
      <vt:lpstr>Interest rates are linked.</vt:lpstr>
      <vt:lpstr>Factors That Affect  Interest Rates</vt:lpstr>
      <vt:lpstr>PowerPoint Presentation</vt:lpstr>
      <vt:lpstr>Who Will You Lend To?</vt:lpstr>
      <vt:lpstr>Who Will You Lend To?</vt:lpstr>
      <vt:lpstr>Potential Borrowers</vt:lpstr>
      <vt:lpstr>Interest Rates and Inflation</vt:lpstr>
      <vt:lpstr>Interest Rates are Linked</vt:lpstr>
      <vt:lpstr>Nominal Versus Real  Interest Rates</vt:lpstr>
    </vt:vector>
  </TitlesOfParts>
  <Company>Mounds View Schools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X: Interest Rates</dc:title>
  <dc:creator>0 0</dc:creator>
  <cp:lastModifiedBy>Kevin Gotchet</cp:lastModifiedBy>
  <cp:revision>136</cp:revision>
  <cp:lastPrinted>2013-08-18T15:01:01Z</cp:lastPrinted>
  <dcterms:created xsi:type="dcterms:W3CDTF">2014-03-20T16:17:10Z</dcterms:created>
  <dcterms:modified xsi:type="dcterms:W3CDTF">2014-06-23T20:15:33Z</dcterms:modified>
</cp:coreProperties>
</file>

<file path=docProps/thumbnail.jpeg>
</file>